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0"/>
  </p:notesMasterIdLst>
  <p:sldIdLst>
    <p:sldId id="256" r:id="rId2"/>
    <p:sldId id="257" r:id="rId3"/>
    <p:sldId id="306" r:id="rId4"/>
    <p:sldId id="307" r:id="rId5"/>
    <p:sldId id="309" r:id="rId6"/>
    <p:sldId id="310" r:id="rId7"/>
    <p:sldId id="311" r:id="rId8"/>
    <p:sldId id="312" r:id="rId9"/>
    <p:sldId id="313" r:id="rId10"/>
    <p:sldId id="314" r:id="rId11"/>
    <p:sldId id="315" r:id="rId12"/>
    <p:sldId id="316" r:id="rId13"/>
    <p:sldId id="259" r:id="rId14"/>
    <p:sldId id="318" r:id="rId15"/>
    <p:sldId id="319" r:id="rId16"/>
    <p:sldId id="321" r:id="rId17"/>
    <p:sldId id="359" r:id="rId18"/>
    <p:sldId id="360" r:id="rId19"/>
    <p:sldId id="328" r:id="rId20"/>
    <p:sldId id="329" r:id="rId21"/>
    <p:sldId id="330" r:id="rId22"/>
    <p:sldId id="332" r:id="rId23"/>
    <p:sldId id="334" r:id="rId24"/>
    <p:sldId id="333" r:id="rId25"/>
    <p:sldId id="335" r:id="rId26"/>
    <p:sldId id="331" r:id="rId27"/>
    <p:sldId id="336" r:id="rId28"/>
    <p:sldId id="327" r:id="rId29"/>
    <p:sldId id="337" r:id="rId30"/>
    <p:sldId id="351" r:id="rId31"/>
    <p:sldId id="339" r:id="rId32"/>
    <p:sldId id="326" r:id="rId33"/>
    <p:sldId id="340" r:id="rId34"/>
    <p:sldId id="347" r:id="rId35"/>
    <p:sldId id="325" r:id="rId36"/>
    <p:sldId id="341" r:id="rId37"/>
    <p:sldId id="346" r:id="rId38"/>
    <p:sldId id="345" r:id="rId39"/>
    <p:sldId id="350" r:id="rId40"/>
    <p:sldId id="344" r:id="rId41"/>
    <p:sldId id="358" r:id="rId42"/>
    <p:sldId id="343" r:id="rId43"/>
    <p:sldId id="352" r:id="rId44"/>
    <p:sldId id="349" r:id="rId45"/>
    <p:sldId id="348" r:id="rId46"/>
    <p:sldId id="355" r:id="rId47"/>
    <p:sldId id="356" r:id="rId48"/>
    <p:sldId id="357" r:id="rId49"/>
  </p:sldIdLst>
  <p:sldSz cx="9144000" cy="5143500" type="screen16x9"/>
  <p:notesSz cx="6858000" cy="9144000"/>
  <p:embeddedFontLst>
    <p:embeddedFont>
      <p:font typeface="Georgia" panose="02040502050405020303" pitchFamily="18" charset="0"/>
      <p:regular r:id="rId51"/>
      <p:bold r:id="rId52"/>
      <p:italic r:id="rId53"/>
      <p:boldItalic r:id="rId54"/>
    </p:embeddedFont>
    <p:embeddedFont>
      <p:font typeface="Lato" panose="020F0502020204030203" pitchFamily="34" charset="0"/>
      <p:regular r:id="rId55"/>
      <p:bold r:id="rId56"/>
      <p:italic r:id="rId57"/>
      <p:boldItalic r:id="rId58"/>
    </p:embeddedFont>
    <p:embeddedFont>
      <p:font typeface="Noto Sans" panose="020B0502040504020204" pitchFamily="34" charset="0"/>
      <p:regular r:id="rId59"/>
      <p:bold r:id="rId60"/>
      <p:italic r:id="rId61"/>
      <p:boldItalic r:id="rId62"/>
    </p:embeddedFont>
    <p:embeddedFont>
      <p:font typeface="Raleway"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0863" autoAdjust="0"/>
  </p:normalViewPr>
  <p:slideViewPr>
    <p:cSldViewPr snapToGrid="0">
      <p:cViewPr varScale="1">
        <p:scale>
          <a:sx n="104" d="100"/>
          <a:sy n="104" d="100"/>
        </p:scale>
        <p:origin x="1824" y="102"/>
      </p:cViewPr>
      <p:guideLst>
        <p:guide orient="horz" pos="1620"/>
        <p:guide pos="2880"/>
      </p:guideLst>
    </p:cSldViewPr>
  </p:slideViewPr>
  <p:notesTextViewPr>
    <p:cViewPr>
      <p:scale>
        <a:sx n="1" d="1"/>
        <a:sy n="1" d="1"/>
      </p:scale>
      <p:origin x="0" y="0"/>
    </p:cViewPr>
  </p:notesTextViewPr>
  <p:sorterViewPr>
    <p:cViewPr>
      <p:scale>
        <a:sx n="100" d="100"/>
        <a:sy n="100" d="100"/>
      </p:scale>
      <p:origin x="0" y="-41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tractionwatch.com/retractions-by-nobel-prize-winner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retractionwatch.com/papers-and-peer-reviews-with-evidence-of-chatgpt-writing/" TargetMode="External"/><Relationship Id="rId4" Type="http://schemas.openxmlformats.org/officeDocument/2006/relationships/hyperlink" Target="https://retractionwatch.com/the-retraction-watch-leaderboard/top-10-most-highly-cited-retracted-paper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CA" dirty="0"/>
              <a:t>What - </a:t>
            </a:r>
            <a:r>
              <a:rPr lang="en-US" dirty="0"/>
              <a:t>Metadata</a:t>
            </a:r>
          </a:p>
          <a:p>
            <a:pPr marL="171450" indent="-171450" eaLnBrk="1" fontAlgn="auto" hangingPunct="1">
              <a:spcBef>
                <a:spcPts val="0"/>
              </a:spcBef>
              <a:spcAft>
                <a:spcPts val="0"/>
              </a:spcAft>
              <a:buFontTx/>
              <a:buChar char="-"/>
              <a:defRPr/>
            </a:pPr>
            <a:r>
              <a:rPr lang="en-US" dirty="0"/>
              <a:t>---Information about the data</a:t>
            </a:r>
          </a:p>
          <a:p>
            <a:pPr marL="171450" indent="-171450" eaLnBrk="1" fontAlgn="auto" hangingPunct="1">
              <a:spcBef>
                <a:spcPts val="0"/>
              </a:spcBef>
              <a:spcAft>
                <a:spcPts val="0"/>
              </a:spcAft>
              <a:buFontTx/>
              <a:buChar char="-"/>
              <a:defRPr/>
            </a:pPr>
            <a:r>
              <a:rPr lang="en-US" dirty="0"/>
              <a:t>---usually presented in a standardized and structured format</a:t>
            </a:r>
          </a:p>
          <a:p>
            <a:pPr marL="171450" indent="-171450" eaLnBrk="1" fontAlgn="auto" hangingPunct="1">
              <a:spcBef>
                <a:spcPts val="0"/>
              </a:spcBef>
              <a:spcAft>
                <a:spcPts val="0"/>
              </a:spcAft>
              <a:buFontTx/>
              <a:buChar char="-"/>
              <a:defRPr/>
            </a:pPr>
            <a:endParaRPr lang="en-CA" dirty="0"/>
          </a:p>
          <a:p>
            <a:pPr eaLnBrk="1" fontAlgn="auto" hangingPunct="1">
              <a:spcBef>
                <a:spcPts val="0"/>
              </a:spcBef>
              <a:spcAft>
                <a:spcPts val="0"/>
              </a:spcAft>
              <a:defRPr/>
            </a:pPr>
            <a:r>
              <a:rPr lang="en-US" dirty="0"/>
              <a:t>Explains everything about the dataset</a:t>
            </a:r>
          </a:p>
          <a:p>
            <a:pPr eaLnBrk="1" fontAlgn="auto" hangingPunct="1">
              <a:spcBef>
                <a:spcPts val="0"/>
              </a:spcBef>
              <a:spcAft>
                <a:spcPts val="0"/>
              </a:spcAft>
              <a:defRPr/>
            </a:pPr>
            <a:r>
              <a:rPr lang="en-US" dirty="0"/>
              <a:t>--purpose, time frame, geography, questions, …</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Tx/>
              <a:buChar char="-"/>
              <a:defRPr/>
            </a:pPr>
            <a:r>
              <a:rPr lang="en-US" dirty="0"/>
              <a:t>Why – the key to the re-use of your research data</a:t>
            </a:r>
          </a:p>
          <a:p>
            <a:pPr marL="171450" indent="-171450" eaLnBrk="1" fontAlgn="auto" hangingPunct="1">
              <a:spcBef>
                <a:spcPts val="0"/>
              </a:spcBef>
              <a:spcAft>
                <a:spcPts val="0"/>
              </a:spcAft>
              <a:buFontTx/>
              <a:buChar char="-"/>
              <a:defRPr/>
            </a:pPr>
            <a:r>
              <a:rPr lang="en-US" dirty="0"/>
              <a:t>---it explains your dataset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-who--ideally, the original researcher – they are the one that best answer everything about the research </a:t>
            </a:r>
          </a:p>
          <a:p>
            <a:pPr eaLnBrk="1" fontAlgn="auto" hangingPunct="1">
              <a:spcBef>
                <a:spcPts val="0"/>
              </a:spcBef>
              <a:spcAft>
                <a:spcPts val="0"/>
              </a:spcAft>
              <a:defRPr/>
            </a:pPr>
            <a:r>
              <a:rPr lang="en-US" dirty="0"/>
              <a:t>--this is the best one to explain the data, how it was collected, why the research was conducted, any issues or challenges that occurred, any problems with entering data or coding, …</a:t>
            </a:r>
          </a:p>
          <a:p>
            <a:pPr marL="171450" indent="-171450" eaLnBrk="1" fontAlgn="auto" hangingPunct="1">
              <a:spcBef>
                <a:spcPts val="0"/>
              </a:spcBef>
              <a:spcAft>
                <a:spcPts val="0"/>
              </a:spcAft>
              <a:buFontTx/>
              <a:buChar char="-"/>
              <a:defRPr/>
            </a:pPr>
            <a:endParaRPr lang="en-US" dirty="0"/>
          </a:p>
        </p:txBody>
      </p:sp>
    </p:spTree>
    <p:extLst>
      <p:ext uri="{BB962C8B-B14F-4D97-AF65-F5344CB8AC3E}">
        <p14:creationId xmlns:p14="http://schemas.microsoft.com/office/powerpoint/2010/main" val="120509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D4F1E-2D9F-6BB0-B930-A425010C6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6A041-0157-8320-9E62-69E3ACC841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B9D4417-06EE-295D-6C29-AB660E360029}"/>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dirty="0"/>
              <a:t>Why – good research practice; researchers re-use data; secondary analysis; replicate a study</a:t>
            </a:r>
          </a:p>
          <a:p>
            <a:pPr marL="171450" indent="-171450" eaLnBrk="1" fontAlgn="auto" hangingPunct="1">
              <a:spcBef>
                <a:spcPts val="0"/>
              </a:spcBef>
              <a:spcAft>
                <a:spcPts val="0"/>
              </a:spcAft>
              <a:buFontTx/>
              <a:buChar char="-"/>
              <a:defRPr/>
            </a:pPr>
            <a:endParaRPr lang="en-US" dirty="0"/>
          </a:p>
          <a:p>
            <a:pPr>
              <a:defRPr/>
            </a:pPr>
            <a:r>
              <a:rPr lang="en-US" dirty="0"/>
              <a:t>Keep everything</a:t>
            </a:r>
          </a:p>
          <a:p>
            <a:pPr marL="171450" indent="-171450">
              <a:buFontTx/>
              <a:buChar char="-"/>
              <a:defRPr/>
            </a:pPr>
            <a:r>
              <a:rPr lang="en-US" dirty="0"/>
              <a:t>Think about if you have a research team – you have to make sure that they record all their decisions.</a:t>
            </a:r>
          </a:p>
          <a:p>
            <a:pPr marL="171450" indent="-171450">
              <a:buFontTx/>
              <a:buChar char="-"/>
              <a:defRPr/>
            </a:pPr>
            <a:r>
              <a:rPr lang="en-US" altLang="en-US" dirty="0">
                <a:latin typeface="Arial" panose="020B0604020202020204" pitchFamily="34" charset="0"/>
                <a:ea typeface="ＭＳ Ｐゴシック" panose="020B0600070205080204" pitchFamily="34" charset="-128"/>
              </a:rPr>
              <a:t>--what happens if they are not around when you are writing your research paper? How will you know why they did what they did or didn’t do?</a:t>
            </a:r>
            <a:endParaRPr lang="en-US" dirty="0"/>
          </a:p>
          <a:p>
            <a:pPr>
              <a:defRPr/>
            </a:pPr>
            <a:endParaRPr lang="en-US" dirty="0"/>
          </a:p>
          <a:p>
            <a:pPr marL="158750" indent="0">
              <a:buNone/>
              <a:defRPr/>
            </a:pPr>
            <a:r>
              <a:rPr lang="en-US" dirty="0"/>
              <a:t>Readme file – when to use it – when you want the user to know how to use your datafiles properly and correctly.  It is like a guide on how to use your data. It could also be used by yourself if you are revisiting your dataset a few years down the road because you won’t remember every little thing about . For example – if there is any jargon that you have used in your research and it seemed obvious at the time when you did your research, you should define it here as it may not be obvious a few years down the road. Note – it does not replace the other metadata that you will be recording in your data repository or your DMP. </a:t>
            </a:r>
          </a:p>
          <a:p>
            <a:pPr>
              <a:defRPr/>
            </a:pPr>
            <a:r>
              <a:rPr lang="en-US" dirty="0"/>
              <a:t>End goal</a:t>
            </a:r>
          </a:p>
          <a:p>
            <a:pPr>
              <a:defRPr/>
            </a:pPr>
            <a:r>
              <a:rPr lang="en-US" dirty="0"/>
              <a:t>- For this data to be replicated if necessary</a:t>
            </a:r>
          </a:p>
          <a:p>
            <a:pPr marL="171450" indent="-171450" eaLnBrk="1" fontAlgn="auto" hangingPunct="1">
              <a:spcBef>
                <a:spcPts val="0"/>
              </a:spcBef>
              <a:spcAft>
                <a:spcPts val="0"/>
              </a:spcAft>
              <a:buFontTx/>
              <a:buChar char="-"/>
              <a:defRPr/>
            </a:pPr>
            <a:endParaRPr lang="en-US" dirty="0"/>
          </a:p>
        </p:txBody>
      </p:sp>
    </p:spTree>
    <p:extLst>
      <p:ext uri="{BB962C8B-B14F-4D97-AF65-F5344CB8AC3E}">
        <p14:creationId xmlns:p14="http://schemas.microsoft.com/office/powerpoint/2010/main" val="2880887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C462-8E18-E801-9801-A4D737967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B2506-43BF-CE7C-C7AE-FBACA0A2998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9D7F8B-6A5F-982C-396E-F9729EE2EF0D}"/>
              </a:ext>
            </a:extLst>
          </p:cNvPr>
          <p:cNvSpPr>
            <a:spLocks noGrp="1"/>
          </p:cNvSpPr>
          <p:nvPr>
            <p:ph type="body" idx="1"/>
          </p:nvPr>
        </p:nvSpPr>
        <p:spPr/>
        <p:txBody>
          <a:bodyPr/>
          <a:lstStyle/>
          <a:p>
            <a:pPr>
              <a:defRPr/>
            </a:pPr>
            <a:r>
              <a:rPr lang="en-US" dirty="0"/>
              <a:t>There are many different types of metadata you need to help you understand a survey that has been done</a:t>
            </a:r>
          </a:p>
          <a:p>
            <a:pPr>
              <a:defRPr/>
            </a:pPr>
            <a:r>
              <a:rPr lang="en-US" dirty="0"/>
              <a:t>Res design,  Data collection, Data prep, Questionnaires – all versions, Interviewer instructions, Details of decisions made , why certain decisions were made or not, eg. Good Friday and alcohol survey, --what worked and didn’t work, Changes made after pilots conducted</a:t>
            </a:r>
          </a:p>
          <a:p>
            <a:pPr marL="171450" indent="-171450">
              <a:buFontTx/>
              <a:buChar char="-"/>
              <a:defRPr/>
            </a:pPr>
            <a:r>
              <a:rPr lang="en-US" dirty="0"/>
              <a:t>Geographic information – where was it conducted</a:t>
            </a:r>
          </a:p>
          <a:p>
            <a:pPr marL="171450" indent="-171450">
              <a:buFontTx/>
              <a:buChar char="-"/>
              <a:defRPr/>
            </a:pPr>
            <a:r>
              <a:rPr lang="en-US" dirty="0"/>
              <a:t>Who was the survey sample – anyone over 18? </a:t>
            </a:r>
          </a:p>
          <a:p>
            <a:pPr marL="171450" indent="-171450">
              <a:buFontTx/>
              <a:buChar char="-"/>
              <a:defRPr/>
            </a:pPr>
            <a:r>
              <a:rPr lang="en-US" dirty="0"/>
              <a:t>How many ppl surveyed</a:t>
            </a:r>
          </a:p>
          <a:p>
            <a:pPr marL="171450" indent="-171450">
              <a:buFontTx/>
              <a:buChar char="-"/>
              <a:defRPr/>
            </a:pPr>
            <a:r>
              <a:rPr lang="en-US" dirty="0"/>
              <a:t>When was it conducted – date and maybe the time depending on the survey </a:t>
            </a:r>
          </a:p>
          <a:p>
            <a:pPr marL="171450" indent="-171450">
              <a:buFontTx/>
              <a:buChar char="-"/>
              <a:defRPr/>
            </a:pPr>
            <a:r>
              <a:rPr lang="en-US" dirty="0"/>
              <a:t>How was it conducted – F2F, internet, paper</a:t>
            </a:r>
          </a:p>
          <a:p>
            <a:pPr marL="171450" indent="-171450">
              <a:buFontTx/>
              <a:buChar char="-"/>
              <a:defRPr/>
            </a:pPr>
            <a:endParaRPr lang="en-US" dirty="0"/>
          </a:p>
          <a:p>
            <a:pPr marL="171450" indent="-171450">
              <a:buFontTx/>
              <a:buChar char="-"/>
              <a:defRPr/>
            </a:pPr>
            <a:r>
              <a:rPr lang="en-US" dirty="0"/>
              <a:t>Any info needed to read the data correctly</a:t>
            </a:r>
          </a:p>
          <a:p>
            <a:pPr marL="171450" indent="-171450">
              <a:buFontTx/>
              <a:buChar char="-"/>
              <a:defRPr/>
            </a:pPr>
            <a:r>
              <a:rPr lang="en-US" dirty="0"/>
              <a:t>Any info needed to interpret the data</a:t>
            </a:r>
          </a:p>
          <a:p>
            <a:pPr marL="171450" indent="-171450">
              <a:buFontTx/>
              <a:buChar char="-"/>
              <a:defRPr/>
            </a:pPr>
            <a:endParaRPr lang="en-US" dirty="0"/>
          </a:p>
          <a:p>
            <a:pPr marL="171450" indent="-171450" eaLnBrk="1" fontAlgn="auto" hangingPunct="1">
              <a:spcBef>
                <a:spcPts val="0"/>
              </a:spcBef>
              <a:spcAft>
                <a:spcPts val="0"/>
              </a:spcAft>
              <a:buFontTx/>
              <a:buChar char="-"/>
              <a:defRPr/>
            </a:pPr>
            <a:endParaRPr lang="en-US" dirty="0"/>
          </a:p>
        </p:txBody>
      </p:sp>
    </p:spTree>
    <p:extLst>
      <p:ext uri="{BB962C8B-B14F-4D97-AF65-F5344CB8AC3E}">
        <p14:creationId xmlns:p14="http://schemas.microsoft.com/office/powerpoint/2010/main" val="55895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154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Look at the different components of RDM</a:t>
            </a:r>
          </a:p>
          <a:p>
            <a:pPr marL="171450" indent="-171450"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You can see how it is a circle so there is no end!</a:t>
            </a:r>
          </a:p>
          <a:p>
            <a:endParaRPr lang="en-CA" dirty="0"/>
          </a:p>
        </p:txBody>
      </p:sp>
    </p:spTree>
    <p:extLst>
      <p:ext uri="{BB962C8B-B14F-4D97-AF65-F5344CB8AC3E}">
        <p14:creationId xmlns:p14="http://schemas.microsoft.com/office/powerpoint/2010/main" val="294181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8767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Process the data</a:t>
            </a:r>
          </a:p>
        </p:txBody>
      </p:sp>
    </p:spTree>
    <p:extLst>
      <p:ext uri="{BB962C8B-B14F-4D97-AF65-F5344CB8AC3E}">
        <p14:creationId xmlns:p14="http://schemas.microsoft.com/office/powerpoint/2010/main" val="74437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3 copies of the dta, 2 different mediums, 1 offsite</a:t>
            </a:r>
          </a:p>
        </p:txBody>
      </p:sp>
    </p:spTree>
    <p:extLst>
      <p:ext uri="{BB962C8B-B14F-4D97-AF65-F5344CB8AC3E}">
        <p14:creationId xmlns:p14="http://schemas.microsoft.com/office/powerpoint/2010/main" val="285158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DF738-07D0-8676-A305-F5546ACC5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EDBD6-C48C-0F25-BD59-A1A3CFC7A31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4900308-07B1-9DCA-2C2A-DCF48AC5904B}"/>
              </a:ext>
            </a:extLst>
          </p:cNvPr>
          <p:cNvSpPr>
            <a:spLocks noGrp="1"/>
          </p:cNvSpPr>
          <p:nvPr>
            <p:ph type="body" idx="1"/>
          </p:nvPr>
        </p:nvSpPr>
        <p:spPr/>
        <p:txBody>
          <a:bodyPr/>
          <a:lstStyle/>
          <a:p>
            <a:r>
              <a:rPr lang="en-CA" dirty="0"/>
              <a:t>Should mention here that the stages can be a bit artificial and non-linear, but this is a good conceptual framework which you can apply to your research projects</a:t>
            </a:r>
          </a:p>
        </p:txBody>
      </p:sp>
    </p:spTree>
    <p:extLst>
      <p:ext uri="{BB962C8B-B14F-4D97-AF65-F5344CB8AC3E}">
        <p14:creationId xmlns:p14="http://schemas.microsoft.com/office/powerpoint/2010/main" val="16115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Accessible – not on a website!</a:t>
            </a:r>
          </a:p>
        </p:txBody>
      </p:sp>
    </p:spTree>
    <p:extLst>
      <p:ext uri="{BB962C8B-B14F-4D97-AF65-F5344CB8AC3E}">
        <p14:creationId xmlns:p14="http://schemas.microsoft.com/office/powerpoint/2010/main" val="28721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720b328c4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98141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defRPr/>
            </a:pPr>
            <a:r>
              <a:rPr lang="en-US" dirty="0"/>
              <a:t>Since the beginning – research data, the data lifecycle, metadata, good research practices</a:t>
            </a:r>
          </a:p>
          <a:p>
            <a:pPr marL="628650" lvl="1" indent="-171450">
              <a:buFontTx/>
              <a:buChar char="-"/>
              <a:defRPr/>
            </a:pPr>
            <a:r>
              <a:rPr lang="en-US" dirty="0"/>
              <a:t>I just didn’t label it as RDM!</a:t>
            </a:r>
          </a:p>
          <a:p>
            <a:pPr marL="628650" lvl="1" indent="-171450">
              <a:buFontTx/>
              <a:buChar char="-"/>
              <a:defRPr/>
            </a:pPr>
            <a:r>
              <a:rPr lang="en-US" dirty="0"/>
              <a:t>Wanted to give you a gentle introduction to it and to make you realize that you already know what it is</a:t>
            </a:r>
          </a:p>
          <a:p>
            <a:pPr marL="628650" lvl="1" indent="-171450">
              <a:buFontTx/>
              <a:buChar char="-"/>
              <a:defRPr/>
            </a:pPr>
            <a:endParaRPr lang="en-US" dirty="0"/>
          </a:p>
          <a:p>
            <a:pPr marL="174708" indent="-174708" eaLnBrk="1" fontAlgn="auto" hangingPunct="1">
              <a:spcBef>
                <a:spcPct val="0"/>
              </a:spcBef>
              <a:spcAft>
                <a:spcPts val="0"/>
              </a:spcAft>
              <a:buFontTx/>
              <a:buChar char="-"/>
              <a:defRPr/>
            </a:pPr>
            <a:r>
              <a:rPr lang="en-US" altLang="en-US" dirty="0"/>
              <a:t>Def’n – simplistic one – managing research data throughout the research life cycle</a:t>
            </a:r>
          </a:p>
          <a:p>
            <a:pPr marL="174708" indent="-174708" eaLnBrk="1" fontAlgn="auto" hangingPunct="1">
              <a:spcBef>
                <a:spcPct val="0"/>
              </a:spcBef>
              <a:spcAft>
                <a:spcPts val="0"/>
              </a:spcAft>
              <a:buFontTx/>
              <a:buChar char="-"/>
              <a:defRPr/>
            </a:pPr>
            <a:r>
              <a:rPr lang="en-US" altLang="en-US" dirty="0"/>
              <a:t>--sounds simple but that is what it is – it is not rocket science</a:t>
            </a:r>
            <a:endParaRPr lang="en-US" dirty="0"/>
          </a:p>
          <a:p>
            <a:pPr marL="171450" indent="-171450">
              <a:buFontTx/>
              <a:buChar char="-"/>
              <a:defRPr/>
            </a:pPr>
            <a:endParaRPr lang="en-US" dirty="0"/>
          </a:p>
          <a:p>
            <a:pPr marL="174708" indent="-174708" eaLnBrk="1" fontAlgn="auto" hangingPunct="1">
              <a:spcBef>
                <a:spcPct val="0"/>
              </a:spcBef>
              <a:spcAft>
                <a:spcPts val="0"/>
              </a:spcAft>
              <a:buFontTx/>
              <a:buChar char="-"/>
              <a:defRPr/>
            </a:pPr>
            <a:r>
              <a:rPr lang="en-US" altLang="en-US" dirty="0"/>
              <a:t>---The application of sound practices in the creation of data for current and future research</a:t>
            </a:r>
          </a:p>
          <a:p>
            <a:pPr marL="174708" indent="-174708" eaLnBrk="1" fontAlgn="auto" hangingPunct="1">
              <a:spcBef>
                <a:spcPct val="0"/>
              </a:spcBef>
              <a:spcAft>
                <a:spcPts val="0"/>
              </a:spcAft>
              <a:buFontTx/>
              <a:buChar char="-"/>
              <a:defRPr/>
            </a:pPr>
            <a:endParaRPr lang="en-US" altLang="en-US" dirty="0"/>
          </a:p>
          <a:p>
            <a:pPr marL="174708" indent="-174708" eaLnBrk="1" fontAlgn="auto" hangingPunct="1">
              <a:spcBef>
                <a:spcPct val="0"/>
              </a:spcBef>
              <a:spcAft>
                <a:spcPts val="0"/>
              </a:spcAft>
              <a:buFontTx/>
              <a:buChar char="-"/>
              <a:defRPr/>
            </a:pPr>
            <a:r>
              <a:rPr lang="en-US" altLang="en-US" dirty="0"/>
              <a:t>---Data curation – the preservation and maintenance of digital assets</a:t>
            </a:r>
          </a:p>
          <a:p>
            <a:pPr marL="174708" indent="-174708" eaLnBrk="1" fontAlgn="auto" hangingPunct="1">
              <a:spcBef>
                <a:spcPct val="0"/>
              </a:spcBef>
              <a:spcAft>
                <a:spcPts val="0"/>
              </a:spcAft>
              <a:buFontTx/>
              <a:buChar char="-"/>
              <a:defRPr/>
            </a:pPr>
            <a:endParaRPr lang="en-US" altLang="en-US" dirty="0"/>
          </a:p>
          <a:p>
            <a:pPr marL="174708" indent="-174708" eaLnBrk="1" fontAlgn="auto" hangingPunct="1">
              <a:spcBef>
                <a:spcPct val="0"/>
              </a:spcBef>
              <a:spcAft>
                <a:spcPts val="0"/>
              </a:spcAft>
              <a:buFontTx/>
              <a:buChar char="-"/>
              <a:defRPr/>
            </a:pPr>
            <a:r>
              <a:rPr lang="en-US" altLang="en-US" dirty="0"/>
              <a:t>---Data stewardship for the lifecycle of a research project</a:t>
            </a:r>
          </a:p>
        </p:txBody>
      </p:sp>
    </p:spTree>
    <p:extLst>
      <p:ext uri="{BB962C8B-B14F-4D97-AF65-F5344CB8AC3E}">
        <p14:creationId xmlns:p14="http://schemas.microsoft.com/office/powerpoint/2010/main" val="395652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You will probably already know many of the benefits because of what we have already discussed</a:t>
            </a:r>
          </a:p>
          <a:p>
            <a:endParaRPr lang="en-CA" dirty="0"/>
          </a:p>
          <a:p>
            <a:pPr marL="172924" indent="-172924" eaLnBrk="1" hangingPunct="1">
              <a:spcBef>
                <a:spcPct val="0"/>
              </a:spcBef>
              <a:buFontTx/>
              <a:buChar char="-"/>
              <a:defRPr/>
            </a:pPr>
            <a:r>
              <a:rPr lang="en-US" altLang="en-US" dirty="0"/>
              <a:t>Confirmation</a:t>
            </a:r>
          </a:p>
          <a:p>
            <a:pPr marL="172924" indent="-172924" eaLnBrk="1" hangingPunct="1">
              <a:spcBef>
                <a:spcPct val="0"/>
              </a:spcBef>
              <a:buFontTx/>
              <a:buChar char="-"/>
              <a:defRPr/>
            </a:pPr>
            <a:r>
              <a:rPr lang="en-US" altLang="en-US" dirty="0"/>
              <a:t>--replication of results</a:t>
            </a:r>
          </a:p>
          <a:p>
            <a:pPr marL="172924" indent="-172924" eaLnBrk="1" hangingPunct="1">
              <a:spcBef>
                <a:spcPct val="0"/>
              </a:spcBef>
              <a:buFontTx/>
              <a:buChar char="-"/>
              <a:defRPr/>
            </a:pPr>
            <a:r>
              <a:rPr lang="en-US" altLang="en-US" dirty="0"/>
              <a:t>--Prevention of research fraud</a:t>
            </a:r>
          </a:p>
          <a:p>
            <a:pPr marL="172924" indent="-172924" eaLnBrk="1" hangingPunct="1">
              <a:spcBef>
                <a:spcPct val="0"/>
              </a:spcBef>
              <a:buFontTx/>
              <a:buChar char="-"/>
              <a:defRPr/>
            </a:pPr>
            <a:r>
              <a:rPr lang="en-US" altLang="en-US" dirty="0"/>
              <a:t>--They are essential for you to defend your research</a:t>
            </a:r>
          </a:p>
          <a:p>
            <a:pPr eaLnBrk="1" hangingPunct="1">
              <a:spcBef>
                <a:spcPct val="0"/>
              </a:spcBef>
              <a:defRPr/>
            </a:pPr>
            <a:endParaRPr lang="en-US" altLang="en-US" dirty="0"/>
          </a:p>
          <a:p>
            <a:pPr marL="172924" indent="-172924" eaLnBrk="1" hangingPunct="1">
              <a:spcBef>
                <a:spcPct val="0"/>
              </a:spcBef>
              <a:buFontTx/>
              <a:buChar char="-"/>
              <a:defRPr/>
            </a:pPr>
            <a:r>
              <a:rPr lang="en-US" altLang="en-US" dirty="0"/>
              <a:t> future research</a:t>
            </a:r>
          </a:p>
          <a:p>
            <a:pPr marL="172924" indent="-172924" eaLnBrk="1" hangingPunct="1">
              <a:spcBef>
                <a:spcPct val="0"/>
              </a:spcBef>
              <a:buFontTx/>
              <a:buChar char="-"/>
              <a:defRPr/>
            </a:pPr>
            <a:r>
              <a:rPr lang="en-US" altLang="en-US" dirty="0"/>
              <a:t>---answering questions not undertaken in the original research </a:t>
            </a:r>
          </a:p>
          <a:p>
            <a:pPr marL="172924" indent="-172924" eaLnBrk="1" hangingPunct="1">
              <a:spcBef>
                <a:spcPct val="0"/>
              </a:spcBef>
              <a:buFontTx/>
              <a:buChar char="-"/>
              <a:defRPr/>
            </a:pPr>
            <a:endParaRPr lang="en-US" altLang="en-US" dirty="0"/>
          </a:p>
          <a:p>
            <a:pPr marL="172924" indent="-172924" eaLnBrk="1" hangingPunct="1">
              <a:spcBef>
                <a:spcPct val="0"/>
              </a:spcBef>
              <a:buFontTx/>
              <a:buChar char="-"/>
              <a:defRPr/>
            </a:pPr>
            <a:r>
              <a:rPr lang="en-US" altLang="en-US" dirty="0"/>
              <a:t>Planning follow up studies</a:t>
            </a:r>
          </a:p>
          <a:p>
            <a:pPr marL="172924" indent="-172924" eaLnBrk="1" hangingPunct="1">
              <a:spcBef>
                <a:spcPct val="0"/>
              </a:spcBef>
              <a:buFontTx/>
              <a:buChar char="-"/>
              <a:defRPr/>
            </a:pPr>
            <a:r>
              <a:rPr lang="en-US" altLang="en-US" dirty="0"/>
              <a:t>--bldg. on original data by introducing a time factor</a:t>
            </a:r>
          </a:p>
          <a:p>
            <a:pPr marL="172924" indent="-172924" eaLnBrk="1" hangingPunct="1">
              <a:spcBef>
                <a:spcPct val="0"/>
              </a:spcBef>
              <a:buFontTx/>
              <a:buChar char="-"/>
              <a:defRPr/>
            </a:pPr>
            <a:endParaRPr lang="en-US" altLang="en-US" dirty="0"/>
          </a:p>
          <a:p>
            <a:pPr eaLnBrk="1" hangingPunct="1">
              <a:defRPr/>
            </a:pPr>
            <a:r>
              <a:rPr lang="en-US" dirty="0"/>
              <a:t>- Bonus – help you to conduct your research more efficiently</a:t>
            </a:r>
          </a:p>
          <a:p>
            <a:endParaRPr lang="en-CA" dirty="0"/>
          </a:p>
        </p:txBody>
      </p:sp>
    </p:spTree>
    <p:extLst>
      <p:ext uri="{BB962C8B-B14F-4D97-AF65-F5344CB8AC3E}">
        <p14:creationId xmlns:p14="http://schemas.microsoft.com/office/powerpoint/2010/main" val="28922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Each research institution eligible for Tri-A funding had to create one – they were given a couple of years to do it </a:t>
            </a:r>
          </a:p>
          <a:p>
            <a:r>
              <a:rPr lang="en-CA" dirty="0"/>
              <a:t>When it was done, they had to post it to the website</a:t>
            </a:r>
          </a:p>
          <a:p>
            <a:endParaRPr lang="en-CA" dirty="0"/>
          </a:p>
          <a:p>
            <a:endParaRPr lang="en-CA" dirty="0"/>
          </a:p>
          <a:p>
            <a:r>
              <a:rPr lang="en-CA" dirty="0"/>
              <a:t>Data deposit – as open as possible. </a:t>
            </a:r>
          </a:p>
          <a:p>
            <a:r>
              <a:rPr lang="en-GB" b="0" i="0" dirty="0">
                <a:solidFill>
                  <a:srgbClr val="333333"/>
                </a:solidFill>
                <a:effectLst/>
                <a:latin typeface="Noto Sans" panose="020B0502040504020204" pitchFamily="34" charset="0"/>
              </a:rPr>
              <a:t>However, the agencies expect researchers to provide appropriate access to the data where ethical, cultural, legal and commercial requirements allow, and in accordance with the FAIR principles and the standards of their disciplines. Whenever possible, these data, metadata and code should be linked to the publication with a persistent digital identifier.</a:t>
            </a:r>
            <a:endParaRPr lang="en-CA" dirty="0"/>
          </a:p>
        </p:txBody>
      </p:sp>
    </p:spTree>
    <p:extLst>
      <p:ext uri="{BB962C8B-B14F-4D97-AF65-F5344CB8AC3E}">
        <p14:creationId xmlns:p14="http://schemas.microsoft.com/office/powerpoint/2010/main" val="53632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I hope you didn’t mind my backwards approach – to me it was important that you realize that there are already many elements of RDM that you already know 0 you just haven’t it as such</a:t>
            </a:r>
          </a:p>
        </p:txBody>
      </p:sp>
    </p:spTree>
    <p:extLst>
      <p:ext uri="{BB962C8B-B14F-4D97-AF65-F5344CB8AC3E}">
        <p14:creationId xmlns:p14="http://schemas.microsoft.com/office/powerpoint/2010/main" val="3548587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4554-BC76-EB2E-2F01-1162B9074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5C86C-D254-E306-C08D-770D508EB2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9AE5723-5E3F-FE26-EAC1-1BA170633E95}"/>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5386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Use the white board here to get everyone involved and thinking right away</a:t>
            </a:r>
          </a:p>
        </p:txBody>
      </p:sp>
    </p:spTree>
    <p:extLst>
      <p:ext uri="{BB962C8B-B14F-4D97-AF65-F5344CB8AC3E}">
        <p14:creationId xmlns:p14="http://schemas.microsoft.com/office/powerpoint/2010/main" val="203735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6069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defRPr/>
            </a:pPr>
            <a:r>
              <a:rPr lang="en-US" altLang="en-US" dirty="0">
                <a:latin typeface="Arial" panose="020B0604020202020204" pitchFamily="34" charset="0"/>
                <a:ea typeface="ＭＳ Ｐゴシック" panose="020B0600070205080204" pitchFamily="34" charset="-128"/>
              </a:rPr>
              <a:t>Department of Political Science, University of California, Los Angeles (UCLA), Los Angeles, CA, USA</a:t>
            </a:r>
          </a:p>
          <a:p>
            <a:pPr marL="171450" indent="-171450">
              <a:buFontTx/>
              <a:buChar char="-"/>
              <a:defRPr/>
            </a:pPr>
            <a:r>
              <a:rPr lang="en-US" altLang="en-US" dirty="0">
                <a:latin typeface="Arial" panose="020B0604020202020204" pitchFamily="34" charset="0"/>
                <a:ea typeface="ＭＳ Ｐゴシック" panose="020B0600070205080204" pitchFamily="34" charset="-128"/>
              </a:rPr>
              <a:t>Got well known prof to write an article with him based on the data and it was published in Science</a:t>
            </a:r>
          </a:p>
          <a:p>
            <a:pPr marL="171450" indent="-171450">
              <a:buFontTx/>
              <a:buChar char="-"/>
              <a:defRPr/>
            </a:pPr>
            <a:r>
              <a:rPr lang="en-US" altLang="en-US" baseline="30000" dirty="0">
                <a:latin typeface="Arial" panose="020B0604020202020204" pitchFamily="34" charset="0"/>
                <a:ea typeface="ＭＳ Ｐゴシック" panose="020B0600070205080204" pitchFamily="34" charset="-128"/>
              </a:rPr>
              <a:t>2</a:t>
            </a:r>
            <a:r>
              <a:rPr lang="en-US" altLang="en-US" dirty="0">
                <a:latin typeface="Arial" panose="020B0604020202020204" pitchFamily="34" charset="0"/>
                <a:ea typeface="ＭＳ Ｐゴシック" panose="020B0600070205080204" pitchFamily="34" charset="-128"/>
              </a:rPr>
              <a:t>Department of Political Science, Columbia University, New York, NY, USA.</a:t>
            </a:r>
          </a:p>
          <a:p>
            <a:pPr marL="171450" indent="-171450">
              <a:buFontTx/>
              <a:buChar char="-"/>
              <a:defRPr/>
            </a:pPr>
            <a:r>
              <a:rPr lang="en-US" altLang="en-US" dirty="0">
                <a:latin typeface="Arial" panose="020B0604020202020204" pitchFamily="34" charset="0"/>
                <a:ea typeface="ＭＳ Ｐゴシック" panose="020B0600070205080204" pitchFamily="34" charset="-128"/>
              </a:rPr>
              <a:t>Note here – after initial article was written, LaCour was offered a job at Stanford based on his research </a:t>
            </a:r>
          </a:p>
          <a:p>
            <a:pPr marL="171450" indent="-171450">
              <a:buFontTx/>
              <a:buChar char="-"/>
              <a:defRPr/>
            </a:pPr>
            <a:endParaRPr lang="en-US" altLang="en-US" dirty="0">
              <a:latin typeface="Arial" panose="020B0604020202020204" pitchFamily="34" charset="0"/>
              <a:ea typeface="ＭＳ Ｐゴシック" panose="020B0600070205080204" pitchFamily="34" charset="-128"/>
            </a:endParaRPr>
          </a:p>
          <a:p>
            <a:pPr marL="171450" indent="-171450">
              <a:buFontTx/>
              <a:buChar char="-"/>
              <a:defRPr/>
            </a:pPr>
            <a:r>
              <a:rPr lang="en-US" altLang="en-US" dirty="0">
                <a:latin typeface="Arial" panose="020B0604020202020204" pitchFamily="34" charset="0"/>
                <a:ea typeface="ＭＳ Ｐゴシック" panose="020B0600070205080204" pitchFamily="34" charset="-128"/>
              </a:rPr>
              <a:t>Jan 2015, grad student (UC Berkeley) wanted to replicate the study and extend it because he was so impressed with the article and the research done on it </a:t>
            </a:r>
          </a:p>
          <a:p>
            <a:endParaRPr lang="en-CA" dirty="0"/>
          </a:p>
        </p:txBody>
      </p:sp>
    </p:spTree>
    <p:extLst>
      <p:ext uri="{BB962C8B-B14F-4D97-AF65-F5344CB8AC3E}">
        <p14:creationId xmlns:p14="http://schemas.microsoft.com/office/powerpoint/2010/main" val="172819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9c125332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9c125332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19AE634-F331-DB1C-E67B-55107036ACB7}"/>
            </a:ext>
          </a:extLst>
        </p:cNvPr>
        <p:cNvGrpSpPr/>
        <p:nvPr/>
      </p:nvGrpSpPr>
      <p:grpSpPr>
        <a:xfrm>
          <a:off x="0" y="0"/>
          <a:ext cx="0" cy="0"/>
          <a:chOff x="0" y="0"/>
          <a:chExt cx="0" cy="0"/>
        </a:xfrm>
      </p:grpSpPr>
      <p:sp>
        <p:nvSpPr>
          <p:cNvPr id="102" name="Google Shape;102;g2e9c125332f_0_27:notes">
            <a:extLst>
              <a:ext uri="{FF2B5EF4-FFF2-40B4-BE49-F238E27FC236}">
                <a16:creationId xmlns:a16="http://schemas.microsoft.com/office/drawing/2014/main" id="{0569E48E-B64A-D39F-68BA-2F64573B0A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9c125332f_0_27:notes">
            <a:extLst>
              <a:ext uri="{FF2B5EF4-FFF2-40B4-BE49-F238E27FC236}">
                <a16:creationId xmlns:a16="http://schemas.microsoft.com/office/drawing/2014/main" id="{83DE3ADA-1B38-D52C-6E58-C34BBFF066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68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8C5FF-39DF-6B44-3AF9-A4AFF0991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CF232-4C34-9068-7C7C-EAE5CE3F3AE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977026-BEAD-048A-1F8C-DB9E60AE5564}"/>
              </a:ext>
            </a:extLst>
          </p:cNvPr>
          <p:cNvSpPr>
            <a:spLocks noGrp="1"/>
          </p:cNvSpPr>
          <p:nvPr>
            <p:ph type="body" idx="1"/>
          </p:nvPr>
        </p:nvSpPr>
        <p:spPr/>
        <p:txBody>
          <a:bodyPr/>
          <a:lstStyle/>
          <a:p>
            <a:pPr marL="158750" indent="0">
              <a:buNone/>
            </a:pPr>
            <a:r>
              <a:rPr lang="en-CA" dirty="0"/>
              <a:t>RW - </a:t>
            </a:r>
            <a:r>
              <a:rPr lang="en-GB" dirty="0">
                <a:hlinkClick r:id="rId3"/>
              </a:rPr>
              <a:t>Retractions by Nobel Prize winners</a:t>
            </a:r>
            <a:r>
              <a:rPr lang="en-CA" dirty="0"/>
              <a:t>; </a:t>
            </a:r>
            <a:r>
              <a:rPr lang="en-GB" dirty="0">
                <a:hlinkClick r:id="rId4"/>
              </a:rPr>
              <a:t>Top 10 most highly cited retracted papers</a:t>
            </a:r>
            <a:r>
              <a:rPr lang="en-CA" dirty="0"/>
              <a:t>; </a:t>
            </a:r>
            <a:r>
              <a:rPr lang="en-GB" dirty="0">
                <a:hlinkClick r:id="rId5"/>
              </a:rPr>
              <a:t>Papers and peer reviews with evidence of ChatGPT writing</a:t>
            </a:r>
            <a:r>
              <a:rPr lang="en-CA" dirty="0"/>
              <a:t>; …</a:t>
            </a:r>
          </a:p>
        </p:txBody>
      </p:sp>
    </p:spTree>
    <p:extLst>
      <p:ext uri="{BB962C8B-B14F-4D97-AF65-F5344CB8AC3E}">
        <p14:creationId xmlns:p14="http://schemas.microsoft.com/office/powerpoint/2010/main" val="216355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74D07-C9FD-F255-05F7-4D9BBA9A0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8C2DB-534B-BF6C-28D6-9AADF480E36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4D8673-C901-7D71-7503-3BA7B308293D}"/>
              </a:ext>
            </a:extLst>
          </p:cNvPr>
          <p:cNvSpPr>
            <a:spLocks noGrp="1"/>
          </p:cNvSpPr>
          <p:nvPr>
            <p:ph type="body" idx="1"/>
          </p:nvPr>
        </p:nvSpPr>
        <p:spPr/>
        <p:txBody>
          <a:bodyPr/>
          <a:lstStyle/>
          <a:p>
            <a:r>
              <a:rPr lang="en-CA" dirty="0"/>
              <a:t>Use the white board here to get everyone involved and thinking again</a:t>
            </a:r>
          </a:p>
        </p:txBody>
      </p:sp>
    </p:spTree>
    <p:extLst>
      <p:ext uri="{BB962C8B-B14F-4D97-AF65-F5344CB8AC3E}">
        <p14:creationId xmlns:p14="http://schemas.microsoft.com/office/powerpoint/2010/main" val="298811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enicpsr.org/openicpsr/project/100037/version/V8/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tanford.io/2bzRWF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it.ly/1NxWG5M"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statmodeling.stat.columbia.edu/2023/06/21/ted-talking-data-fakers-who-write-books-about-lying-and-rule-breaking-whats-up-with-tha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retractionwatch.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rb.gy/jxyud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stars.library.ucf.edu/cgi/viewcontent.cgi?article=1058&amp;context=lib-doc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chtarget.com/searchdatabackup/definition/3-2-1-Backup-Strategy"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datarecoverygroup.com/articles/types-data-los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fair.org/fair-principle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lliancecan.ca/en/services/research-data-managemen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science.gc.ca/eic/site/063.nsf/eng/h_97610.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b.gy/jxyudl"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science.gc.ca/eic/site/063.nsf/eng/h_97610.html"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research-data-management/published-institutional-research-data-management-strategi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science.gc.ca/eic/site/063.nsf/eng/h_97610.html"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N2zK3sAtr-4#t=17"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ubc-library-rc.github.io/rdm/content/03_create_readme.html" TargetMode="External"/><Relationship Id="rId2" Type="http://schemas.openxmlformats.org/officeDocument/2006/relationships/hyperlink" Target="https://journals.plos.org/plosone/article?id=10.1371/journal.pone.0134826" TargetMode="External"/><Relationship Id="rId1" Type="http://schemas.openxmlformats.org/officeDocument/2006/relationships/slideLayout" Target="../slideLayouts/slideLayout3.xml"/><Relationship Id="rId5" Type="http://schemas.openxmlformats.org/officeDocument/2006/relationships/hyperlink" Target="http://hdl.handle.net/2027.42/78307" TargetMode="External"/><Relationship Id="rId4" Type="http://schemas.openxmlformats.org/officeDocument/2006/relationships/hyperlink" Target="https://ubc-library-rc.github.io/rdm/content/06-3_Storage_Backup.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fnigc.ca/ocap-training/" TargetMode="External"/><Relationship Id="rId2" Type="http://schemas.openxmlformats.org/officeDocument/2006/relationships/hyperlink" Target="https://www.gida-global.org/car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blogs.ucl.ac.uk/rdm/2015/09/what-is-research-dat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blogs.ucl.ac.uk/rdm/2015/09/what-is-research-dat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tinyurl.com/yx6ehw2r"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3000" dirty="0"/>
              <a:t>Introduction to </a:t>
            </a:r>
            <a:br>
              <a:rPr lang="en" sz="3000" dirty="0"/>
            </a:br>
            <a:r>
              <a:rPr lang="en" sz="3000" dirty="0"/>
              <a:t>Research Data Management</a:t>
            </a:r>
            <a:endParaRPr sz="2700" dirty="0"/>
          </a:p>
        </p:txBody>
      </p:sp>
      <p:sp>
        <p:nvSpPr>
          <p:cNvPr id="87" name="Google Shape;87;p13"/>
          <p:cNvSpPr txBox="1">
            <a:spLocks noGrp="1"/>
          </p:cNvSpPr>
          <p:nvPr>
            <p:ph type="subTitle" idx="1"/>
          </p:nvPr>
        </p:nvSpPr>
        <p:spPr>
          <a:xfrm>
            <a:off x="729625" y="3172900"/>
            <a:ext cx="7688100" cy="107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dirty="0"/>
              <a:t>Jane Fry, Carleton University</a:t>
            </a:r>
            <a:endParaRPr dirty="0"/>
          </a:p>
          <a:p>
            <a:pPr marL="0" lvl="0" indent="0" algn="l" rtl="0">
              <a:spcBef>
                <a:spcPts val="0"/>
              </a:spcBef>
              <a:spcAft>
                <a:spcPts val="0"/>
              </a:spcAft>
              <a:buNone/>
            </a:pPr>
            <a:r>
              <a:rPr lang="en-CA" dirty="0"/>
              <a:t>RDM Jumpstart Program </a:t>
            </a:r>
            <a:endParaRPr dirty="0"/>
          </a:p>
          <a:p>
            <a:pPr marL="0" lvl="0" indent="0" algn="l" rtl="0">
              <a:spcBef>
                <a:spcPts val="0"/>
              </a:spcBef>
              <a:spcAft>
                <a:spcPts val="0"/>
              </a:spcAft>
              <a:buNone/>
            </a:pPr>
            <a:r>
              <a:rPr lang="en" dirty="0"/>
              <a:t>May 12,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021F-0798-BFD2-D37E-FE666364E01F}"/>
              </a:ext>
            </a:extLst>
          </p:cNvPr>
          <p:cNvSpPr>
            <a:spLocks noGrp="1"/>
          </p:cNvSpPr>
          <p:nvPr>
            <p:ph type="title"/>
          </p:nvPr>
        </p:nvSpPr>
        <p:spPr/>
        <p:txBody>
          <a:bodyPr>
            <a:noAutofit/>
          </a:bodyPr>
          <a:lstStyle/>
          <a:p>
            <a:r>
              <a:rPr lang="en-CA" sz="2400" i="0" u="none" strike="noStrike" dirty="0">
                <a:solidFill>
                  <a:srgbClr val="000000"/>
                </a:solidFill>
                <a:effectLst/>
                <a:latin typeface="Arial" panose="020B0604020202020204" pitchFamily="34" charset="0"/>
              </a:rPr>
              <a:t>Making Research Transparent</a:t>
            </a:r>
            <a:endParaRPr lang="en-CA" sz="2400" dirty="0"/>
          </a:p>
        </p:txBody>
      </p:sp>
      <p:sp>
        <p:nvSpPr>
          <p:cNvPr id="3" name="Text Placeholder 2">
            <a:extLst>
              <a:ext uri="{FF2B5EF4-FFF2-40B4-BE49-F238E27FC236}">
                <a16:creationId xmlns:a16="http://schemas.microsoft.com/office/drawing/2014/main" id="{02E28438-27A1-4BBA-CF6E-472956448AE7}"/>
              </a:ext>
            </a:extLst>
          </p:cNvPr>
          <p:cNvSpPr>
            <a:spLocks noGrp="1"/>
          </p:cNvSpPr>
          <p:nvPr>
            <p:ph type="body" idx="1"/>
          </p:nvPr>
        </p:nvSpPr>
        <p:spPr>
          <a:xfrm>
            <a:off x="729450" y="2084339"/>
            <a:ext cx="7688700" cy="2410623"/>
          </a:xfrm>
        </p:spPr>
        <p:txBody>
          <a:bodyPr>
            <a:normAutofit fontScale="92500" lnSpcReduction="10000"/>
          </a:bodyPr>
          <a:lstStyle/>
          <a:p>
            <a:pPr marL="146050" indent="0">
              <a:buNone/>
            </a:pPr>
            <a:r>
              <a:rPr lang="en-CA" sz="1900" b="0" i="0" u="none" strike="noStrike" dirty="0">
                <a:solidFill>
                  <a:srgbClr val="000000"/>
                </a:solidFill>
                <a:effectLst/>
                <a:latin typeface="Arial" panose="020B0604020202020204" pitchFamily="34" charset="0"/>
              </a:rPr>
              <a:t>Requires:</a:t>
            </a:r>
            <a:r>
              <a:rPr lang="en-CA" sz="1800" b="0" i="0" u="none" strike="noStrike" dirty="0">
                <a:solidFill>
                  <a:srgbClr val="000000"/>
                </a:solidFill>
                <a:effectLst/>
                <a:latin typeface="Arial" panose="020B0604020202020204" pitchFamily="34" charset="0"/>
              </a:rPr>
              <a:t> </a:t>
            </a:r>
          </a:p>
          <a:p>
            <a:r>
              <a:rPr lang="en-CA" sz="1700" b="0" i="0" u="none" strike="noStrike" dirty="0">
                <a:solidFill>
                  <a:srgbClr val="000000"/>
                </a:solidFill>
                <a:effectLst/>
                <a:latin typeface="Arial" panose="020B0604020202020204" pitchFamily="34" charset="0"/>
              </a:rPr>
              <a:t>Data access</a:t>
            </a:r>
          </a:p>
          <a:p>
            <a:pPr lvl="1"/>
            <a:r>
              <a:rPr lang="en-GB" sz="1500" b="0" i="0" u="none" strike="noStrike" dirty="0">
                <a:solidFill>
                  <a:srgbClr val="000000"/>
                </a:solidFill>
                <a:effectLst/>
                <a:latin typeface="Arial" panose="020B0604020202020204" pitchFamily="34" charset="0"/>
              </a:rPr>
              <a:t>What data were used, where are they, are they available?</a:t>
            </a:r>
            <a:endParaRPr lang="en-CA" sz="1500" dirty="0">
              <a:solidFill>
                <a:srgbClr val="000000"/>
              </a:solidFill>
              <a:latin typeface="Arial" panose="020B0604020202020204" pitchFamily="34" charset="0"/>
            </a:endParaRPr>
          </a:p>
          <a:p>
            <a:r>
              <a:rPr lang="en-CA" sz="1700" b="0" i="0" u="none" strike="noStrike" dirty="0">
                <a:solidFill>
                  <a:srgbClr val="000000"/>
                </a:solidFill>
                <a:effectLst/>
                <a:latin typeface="Arial" panose="020B0604020202020204" pitchFamily="34" charset="0"/>
              </a:rPr>
              <a:t>Production transparency</a:t>
            </a:r>
          </a:p>
          <a:p>
            <a:pPr lvl="1"/>
            <a:r>
              <a:rPr lang="en-GB" sz="1500" b="0" i="0" u="none" strike="noStrike" dirty="0">
                <a:solidFill>
                  <a:srgbClr val="000000"/>
                </a:solidFill>
                <a:effectLst/>
                <a:latin typeface="Arial" panose="020B0604020202020204" pitchFamily="34" charset="0"/>
              </a:rPr>
              <a:t>Requires providing </a:t>
            </a:r>
            <a:r>
              <a:rPr lang="en-GB" sz="1500" b="0" i="1" u="none" strike="noStrike" dirty="0">
                <a:solidFill>
                  <a:srgbClr val="000000"/>
                </a:solidFill>
                <a:effectLst/>
                <a:latin typeface="Arial" panose="020B0604020202020204" pitchFamily="34" charset="0"/>
              </a:rPr>
              <a:t>documentation</a:t>
            </a:r>
            <a:r>
              <a:rPr lang="en-GB" sz="1500" b="0" i="0" u="none" strike="noStrike" dirty="0">
                <a:solidFill>
                  <a:srgbClr val="000000"/>
                </a:solidFill>
                <a:effectLst/>
                <a:latin typeface="Arial" panose="020B0604020202020204" pitchFamily="34" charset="0"/>
              </a:rPr>
              <a:t> describing how the data were generated / collected</a:t>
            </a:r>
            <a:endParaRPr lang="en-CA" sz="1500" dirty="0">
              <a:solidFill>
                <a:srgbClr val="000000"/>
              </a:solidFill>
              <a:latin typeface="Arial" panose="020B0604020202020204" pitchFamily="34" charset="0"/>
            </a:endParaRPr>
          </a:p>
          <a:p>
            <a:r>
              <a:rPr lang="en-CA" sz="1700" b="0" i="0" u="none" strike="noStrike" dirty="0">
                <a:solidFill>
                  <a:srgbClr val="000000"/>
                </a:solidFill>
                <a:effectLst/>
                <a:latin typeface="Arial" panose="020B0604020202020204" pitchFamily="34" charset="0"/>
              </a:rPr>
              <a:t>Analytic transparency</a:t>
            </a:r>
          </a:p>
          <a:p>
            <a:pPr lvl="1"/>
            <a:r>
              <a:rPr lang="en-GB" sz="1500" b="0" i="0" u="none" strike="noStrike" dirty="0">
                <a:solidFill>
                  <a:srgbClr val="000000"/>
                </a:solidFill>
                <a:effectLst/>
                <a:latin typeface="Arial" panose="020B0604020202020204" pitchFamily="34" charset="0"/>
              </a:rPr>
              <a:t>How were data </a:t>
            </a:r>
            <a:r>
              <a:rPr lang="en-GB" sz="1500" b="0" i="0" u="none" strike="noStrike" dirty="0" err="1">
                <a:solidFill>
                  <a:srgbClr val="000000"/>
                </a:solidFill>
                <a:effectLst/>
                <a:latin typeface="Arial" panose="020B0604020202020204" pitchFamily="34" charset="0"/>
              </a:rPr>
              <a:t>analyzed</a:t>
            </a:r>
            <a:r>
              <a:rPr lang="en-GB" sz="1500" b="0" i="0" u="none" strike="noStrike" dirty="0">
                <a:solidFill>
                  <a:srgbClr val="000000"/>
                </a:solidFill>
                <a:effectLst/>
                <a:latin typeface="Arial" panose="020B0604020202020204" pitchFamily="34" charset="0"/>
              </a:rPr>
              <a:t> to arrive at conclusions?</a:t>
            </a:r>
          </a:p>
          <a:p>
            <a:pPr lvl="1"/>
            <a:r>
              <a:rPr lang="en-GB" sz="1500" b="0" i="0" u="none" strike="noStrike" dirty="0">
                <a:solidFill>
                  <a:srgbClr val="000000"/>
                </a:solidFill>
                <a:effectLst/>
                <a:latin typeface="Arial" panose="020B0604020202020204" pitchFamily="34" charset="0"/>
              </a:rPr>
              <a:t>How are evidence and claims connected?</a:t>
            </a:r>
          </a:p>
        </p:txBody>
      </p:sp>
      <p:sp>
        <p:nvSpPr>
          <p:cNvPr id="4" name="Slide Number Placeholder 3">
            <a:extLst>
              <a:ext uri="{FF2B5EF4-FFF2-40B4-BE49-F238E27FC236}">
                <a16:creationId xmlns:a16="http://schemas.microsoft.com/office/drawing/2014/main" id="{14AD26B5-71C8-649A-5170-282B2CAB33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a:extLst>
              <a:ext uri="{FF2B5EF4-FFF2-40B4-BE49-F238E27FC236}">
                <a16:creationId xmlns:a16="http://schemas.microsoft.com/office/drawing/2014/main" id="{E6968351-2F4F-986D-A95F-39BF792995E5}"/>
              </a:ext>
            </a:extLst>
          </p:cNvPr>
          <p:cNvSpPr txBox="1"/>
          <p:nvPr/>
        </p:nvSpPr>
        <p:spPr>
          <a:xfrm>
            <a:off x="883461" y="4551375"/>
            <a:ext cx="4572000" cy="246221"/>
          </a:xfrm>
          <a:prstGeom prst="rect">
            <a:avLst/>
          </a:prstGeom>
          <a:noFill/>
        </p:spPr>
        <p:txBody>
          <a:bodyPr wrap="square">
            <a:spAutoFit/>
          </a:bodyPr>
          <a:lstStyle/>
          <a:p>
            <a:r>
              <a:rPr lang="en-CA" sz="1000" b="0" i="0" u="none" strike="noStrike" dirty="0">
                <a:solidFill>
                  <a:srgbClr val="000000"/>
                </a:solidFill>
                <a:effectLst/>
                <a:latin typeface="Arial" panose="020B0604020202020204" pitchFamily="34" charset="0"/>
              </a:rPr>
              <a:t>Reference: QDR &amp; UKDS</a:t>
            </a:r>
            <a:endParaRPr lang="en-CA" sz="1000" dirty="0"/>
          </a:p>
        </p:txBody>
      </p:sp>
    </p:spTree>
    <p:extLst>
      <p:ext uri="{BB962C8B-B14F-4D97-AF65-F5344CB8AC3E}">
        <p14:creationId xmlns:p14="http://schemas.microsoft.com/office/powerpoint/2010/main" val="370335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6F62-8B53-E873-BDF8-37F36456A381}"/>
              </a:ext>
            </a:extLst>
          </p:cNvPr>
          <p:cNvSpPr>
            <a:spLocks noGrp="1"/>
          </p:cNvSpPr>
          <p:nvPr>
            <p:ph type="title"/>
          </p:nvPr>
        </p:nvSpPr>
        <p:spPr/>
        <p:txBody>
          <a:bodyPr>
            <a:normAutofit fontScale="90000"/>
          </a:bodyPr>
          <a:lstStyle/>
          <a:p>
            <a:r>
              <a:rPr lang="en-US" altLang="en-US" sz="2400" b="1" dirty="0">
                <a:sym typeface="Rambla" charset="0"/>
              </a:rPr>
              <a:t>Benefits of Transparency</a:t>
            </a:r>
            <a:endParaRPr lang="en-CA" dirty="0"/>
          </a:p>
        </p:txBody>
      </p:sp>
      <p:sp>
        <p:nvSpPr>
          <p:cNvPr id="3" name="Text Placeholder 2">
            <a:extLst>
              <a:ext uri="{FF2B5EF4-FFF2-40B4-BE49-F238E27FC236}">
                <a16:creationId xmlns:a16="http://schemas.microsoft.com/office/drawing/2014/main" id="{54FCEB09-4790-32FC-5760-A8E9A8D390BD}"/>
              </a:ext>
            </a:extLst>
          </p:cNvPr>
          <p:cNvSpPr>
            <a:spLocks noGrp="1"/>
          </p:cNvSpPr>
          <p:nvPr>
            <p:ph type="body" idx="1"/>
          </p:nvPr>
        </p:nvSpPr>
        <p:spPr/>
        <p:txBody>
          <a:bodyPr>
            <a:normAutofit lnSpcReduction="10000"/>
          </a:bodyPr>
          <a:lstStyle/>
          <a:p>
            <a:r>
              <a:rPr lang="en-US" altLang="en-US" sz="1600" dirty="0">
                <a:solidFill>
                  <a:srgbClr val="000000"/>
                </a:solidFill>
                <a:cs typeface="Arial" panose="020B0604020202020204" pitchFamily="34" charset="0"/>
              </a:rPr>
              <a:t>Makes research procedures clear</a:t>
            </a:r>
          </a:p>
          <a:p>
            <a:r>
              <a:rPr lang="en-US" altLang="en-US" sz="1600" dirty="0">
                <a:solidFill>
                  <a:srgbClr val="000000"/>
                </a:solidFill>
                <a:cs typeface="Arial" panose="020B0604020202020204" pitchFamily="34" charset="0"/>
              </a:rPr>
              <a:t>Facilitates more and deeper collaboration</a:t>
            </a:r>
          </a:p>
          <a:p>
            <a:r>
              <a:rPr lang="en-US" altLang="en-US" sz="1600" dirty="0">
                <a:solidFill>
                  <a:srgbClr val="000000"/>
                </a:solidFill>
                <a:cs typeface="Arial" panose="020B0604020202020204" pitchFamily="34" charset="0"/>
              </a:rPr>
              <a:t>Allows scholars to demonstrate the rigor and power of their work</a:t>
            </a:r>
          </a:p>
          <a:p>
            <a:r>
              <a:rPr lang="en-US" altLang="en-US" sz="1600" dirty="0">
                <a:solidFill>
                  <a:srgbClr val="000000"/>
                </a:solidFill>
                <a:cs typeface="Arial" panose="020B0604020202020204" pitchFamily="34" charset="0"/>
              </a:rPr>
              <a:t>Acts as an incentive to do good work</a:t>
            </a:r>
          </a:p>
          <a:p>
            <a:r>
              <a:rPr lang="en-US" altLang="en-US" sz="1600" dirty="0">
                <a:solidFill>
                  <a:srgbClr val="000000"/>
                </a:solidFill>
                <a:cs typeface="Arial" panose="020B0604020202020204" pitchFamily="34" charset="0"/>
              </a:rPr>
              <a:t>Facilitates learning of methodological lessons and teaching</a:t>
            </a:r>
          </a:p>
          <a:p>
            <a:r>
              <a:rPr lang="en-US" altLang="en-US" sz="1600" dirty="0">
                <a:solidFill>
                  <a:srgbClr val="000000"/>
                </a:solidFill>
                <a:cs typeface="Arial" panose="020B0604020202020204" pitchFamily="34" charset="0"/>
              </a:rPr>
              <a:t>Makes it more likely that research will be more useful to others</a:t>
            </a:r>
          </a:p>
          <a:p>
            <a:pPr marL="146050" indent="0">
              <a:buNone/>
            </a:pPr>
            <a:endParaRPr lang="en-US" altLang="en-US" sz="1600" dirty="0">
              <a:solidFill>
                <a:srgbClr val="000000"/>
              </a:solidFill>
              <a:cs typeface="Arial" panose="020B0604020202020204" pitchFamily="34" charset="0"/>
            </a:endParaRPr>
          </a:p>
          <a:p>
            <a:pPr marL="146050" indent="0">
              <a:buNone/>
            </a:pPr>
            <a:r>
              <a:rPr lang="en-US" altLang="en-US" sz="1600" dirty="0">
                <a:solidFill>
                  <a:srgbClr val="000000"/>
                </a:solidFill>
                <a:cs typeface="Arial" panose="020B0604020202020204" pitchFamily="34" charset="0"/>
              </a:rPr>
              <a:t>SUMMING UP: more accessible, honest, rigorous, relevant, and useful research!</a:t>
            </a:r>
          </a:p>
          <a:p>
            <a:endParaRPr lang="en-CA" dirty="0"/>
          </a:p>
        </p:txBody>
      </p:sp>
      <p:sp>
        <p:nvSpPr>
          <p:cNvPr id="4" name="Slide Number Placeholder 3">
            <a:extLst>
              <a:ext uri="{FF2B5EF4-FFF2-40B4-BE49-F238E27FC236}">
                <a16:creationId xmlns:a16="http://schemas.microsoft.com/office/drawing/2014/main" id="{E7A7211B-6152-BA62-72F0-68BD965357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TextBox 4">
            <a:extLst>
              <a:ext uri="{FF2B5EF4-FFF2-40B4-BE49-F238E27FC236}">
                <a16:creationId xmlns:a16="http://schemas.microsoft.com/office/drawing/2014/main" id="{95FF8686-3BBE-EDE2-2B50-82561664378A}"/>
              </a:ext>
            </a:extLst>
          </p:cNvPr>
          <p:cNvSpPr txBox="1"/>
          <p:nvPr/>
        </p:nvSpPr>
        <p:spPr>
          <a:xfrm>
            <a:off x="883461" y="4551375"/>
            <a:ext cx="4572000" cy="246221"/>
          </a:xfrm>
          <a:prstGeom prst="rect">
            <a:avLst/>
          </a:prstGeom>
          <a:noFill/>
        </p:spPr>
        <p:txBody>
          <a:bodyPr wrap="square">
            <a:spAutoFit/>
          </a:bodyPr>
          <a:lstStyle/>
          <a:p>
            <a:r>
              <a:rPr lang="en-CA" sz="1000" b="0" i="0" u="none" strike="noStrike" dirty="0">
                <a:solidFill>
                  <a:srgbClr val="000000"/>
                </a:solidFill>
                <a:effectLst/>
                <a:latin typeface="Arial" panose="020B0604020202020204" pitchFamily="34" charset="0"/>
              </a:rPr>
              <a:t>Reference: QDR &amp; UKDS</a:t>
            </a:r>
            <a:endParaRPr lang="en-CA" sz="1000" dirty="0"/>
          </a:p>
        </p:txBody>
      </p:sp>
    </p:spTree>
    <p:extLst>
      <p:ext uri="{BB962C8B-B14F-4D97-AF65-F5344CB8AC3E}">
        <p14:creationId xmlns:p14="http://schemas.microsoft.com/office/powerpoint/2010/main" val="425031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4E2F3-BF0A-7450-BE13-D9990E761610}"/>
              </a:ext>
            </a:extLst>
          </p:cNvPr>
          <p:cNvSpPr>
            <a:spLocks noGrp="1"/>
          </p:cNvSpPr>
          <p:nvPr>
            <p:ph type="title"/>
          </p:nvPr>
        </p:nvSpPr>
        <p:spPr/>
        <p:txBody>
          <a:bodyPr wrap="square" anchor="t">
            <a:normAutofit fontScale="90000"/>
          </a:bodyPr>
          <a:lstStyle/>
          <a:p>
            <a:r>
              <a:rPr lang="en-CA" sz="2800" dirty="0"/>
              <a:t>Example …</a:t>
            </a:r>
          </a:p>
        </p:txBody>
      </p:sp>
      <p:sp>
        <p:nvSpPr>
          <p:cNvPr id="6" name="Text Placeholder 5">
            <a:extLst>
              <a:ext uri="{FF2B5EF4-FFF2-40B4-BE49-F238E27FC236}">
                <a16:creationId xmlns:a16="http://schemas.microsoft.com/office/drawing/2014/main" id="{82A3C55D-85EE-4DCE-47A0-4E169087BC27}"/>
              </a:ext>
            </a:extLst>
          </p:cNvPr>
          <p:cNvSpPr>
            <a:spLocks noGrp="1"/>
          </p:cNvSpPr>
          <p:nvPr>
            <p:ph type="body" idx="1"/>
          </p:nvPr>
        </p:nvSpPr>
        <p:spPr/>
        <p:txBody>
          <a:bodyPr/>
          <a:lstStyle/>
          <a:p>
            <a:r>
              <a:rPr lang="en-US" sz="1800" dirty="0"/>
              <a:t>Political Persuasion and Attitude Change Study: The Los Angeles Longitudinal Field Experiments, 2013-2014 </a:t>
            </a:r>
          </a:p>
          <a:p>
            <a:pPr marL="146050" indent="0">
              <a:buNone/>
            </a:pPr>
            <a:endParaRPr lang="en-US" dirty="0"/>
          </a:p>
          <a:p>
            <a:pPr>
              <a:defRPr/>
            </a:pPr>
            <a:r>
              <a:rPr lang="en-US" sz="1800" dirty="0"/>
              <a:t>Principal Investigator:  Michael J. LaCour </a:t>
            </a:r>
          </a:p>
          <a:p>
            <a:pPr marL="146050" indent="0">
              <a:buNone/>
            </a:pPr>
            <a:endParaRPr lang="en-US" dirty="0"/>
          </a:p>
          <a:p>
            <a:endParaRPr lang="en-CA" dirty="0"/>
          </a:p>
        </p:txBody>
      </p:sp>
      <p:sp>
        <p:nvSpPr>
          <p:cNvPr id="3" name="Slide Number Placeholder 2">
            <a:extLst>
              <a:ext uri="{FF2B5EF4-FFF2-40B4-BE49-F238E27FC236}">
                <a16:creationId xmlns:a16="http://schemas.microsoft.com/office/drawing/2014/main" id="{BA53210B-0D90-2AAD-CD3A-863385BEFF8A}"/>
              </a:ext>
            </a:extLst>
          </p:cNvPr>
          <p:cNvSpPr>
            <a:spLocks noGrp="1"/>
          </p:cNvSpPr>
          <p:nvPr>
            <p:ph type="sldNum" idx="12"/>
          </p:nvPr>
        </p:nvSpPr>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12</a:t>
            </a:fld>
            <a:endParaRPr lang="en" sz="900"/>
          </a:p>
        </p:txBody>
      </p:sp>
      <p:sp>
        <p:nvSpPr>
          <p:cNvPr id="8" name="TextBox 7">
            <a:extLst>
              <a:ext uri="{FF2B5EF4-FFF2-40B4-BE49-F238E27FC236}">
                <a16:creationId xmlns:a16="http://schemas.microsoft.com/office/drawing/2014/main" id="{FB153634-9058-6BF7-8518-B0F010D2AF99}"/>
              </a:ext>
            </a:extLst>
          </p:cNvPr>
          <p:cNvSpPr txBox="1"/>
          <p:nvPr/>
        </p:nvSpPr>
        <p:spPr>
          <a:xfrm>
            <a:off x="672353" y="4409550"/>
            <a:ext cx="6166436" cy="246221"/>
          </a:xfrm>
          <a:prstGeom prst="rect">
            <a:avLst/>
          </a:prstGeom>
          <a:noFill/>
        </p:spPr>
        <p:txBody>
          <a:bodyPr wrap="square">
            <a:spAutoFit/>
          </a:bodyPr>
          <a:lstStyle/>
          <a:p>
            <a:pPr marL="0" indent="0">
              <a:buFont typeface="Wingdings" panose="05000000000000000000" pitchFamily="2" charset="2"/>
              <a:buNone/>
              <a:defRPr/>
            </a:pPr>
            <a:r>
              <a:rPr lang="en-US" sz="1000" b="0" dirty="0"/>
              <a:t>Reference</a:t>
            </a:r>
            <a:r>
              <a:rPr lang="en-US" sz="1000" dirty="0"/>
              <a:t>: </a:t>
            </a:r>
            <a:r>
              <a:rPr lang="en-US" sz="1000" b="0" dirty="0">
                <a:hlinkClick r:id="rId3"/>
              </a:rPr>
              <a:t>https://www.openicpsr.org/openicpsr/project/100037/version/V8/view</a:t>
            </a:r>
            <a:endParaRPr lang="en-US" sz="1000" b="0" dirty="0"/>
          </a:p>
        </p:txBody>
      </p:sp>
    </p:spTree>
    <p:extLst>
      <p:ext uri="{BB962C8B-B14F-4D97-AF65-F5344CB8AC3E}">
        <p14:creationId xmlns:p14="http://schemas.microsoft.com/office/powerpoint/2010/main" val="409883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7" name="Text Placeholder 6">
            <a:extLst>
              <a:ext uri="{FF2B5EF4-FFF2-40B4-BE49-F238E27FC236}">
                <a16:creationId xmlns:a16="http://schemas.microsoft.com/office/drawing/2014/main" id="{1ECF6939-8648-A490-ABA0-A544201273D2}"/>
              </a:ext>
            </a:extLst>
          </p:cNvPr>
          <p:cNvSpPr>
            <a:spLocks noGrp="1"/>
          </p:cNvSpPr>
          <p:nvPr>
            <p:ph type="body" idx="1"/>
          </p:nvPr>
        </p:nvSpPr>
        <p:spPr/>
        <p:txBody>
          <a:bodyPr/>
          <a:lstStyle/>
          <a:p>
            <a:r>
              <a:rPr lang="en-CA" dirty="0"/>
              <a:t>  </a:t>
            </a:r>
          </a:p>
        </p:txBody>
      </p:sp>
      <p:sp>
        <p:nvSpPr>
          <p:cNvPr id="2" name="Slide Number Placeholder 1">
            <a:extLst>
              <a:ext uri="{FF2B5EF4-FFF2-40B4-BE49-F238E27FC236}">
                <a16:creationId xmlns:a16="http://schemas.microsoft.com/office/drawing/2014/main" id="{E1A5D475-54CE-A198-04C0-8AD87FE4DF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105" name="Google Shape;105;p16"/>
          <p:cNvSpPr txBox="1">
            <a:spLocks noGrp="1"/>
          </p:cNvSpPr>
          <p:nvPr>
            <p:ph type="title" idx="4294967295"/>
          </p:nvPr>
        </p:nvSpPr>
        <p:spPr>
          <a:xfrm>
            <a:off x="1454150" y="1319213"/>
            <a:ext cx="7689850" cy="53498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CA" dirty="0"/>
              <a:t> </a:t>
            </a:r>
            <a:endParaRPr dirty="0"/>
          </a:p>
        </p:txBody>
      </p:sp>
      <p:pic>
        <p:nvPicPr>
          <p:cNvPr id="3" name="Picture 2" descr="Snapshot of article entitled &quot;Irregularities in LaCour&quot; ">
            <a:extLst>
              <a:ext uri="{FF2B5EF4-FFF2-40B4-BE49-F238E27FC236}">
                <a16:creationId xmlns:a16="http://schemas.microsoft.com/office/drawing/2014/main" id="{6A565118-C94D-6800-6480-8263F67009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8374" y="170861"/>
            <a:ext cx="4941024" cy="433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3D379DE-2642-3403-ED95-365E4C3007A1}"/>
              </a:ext>
            </a:extLst>
          </p:cNvPr>
          <p:cNvSpPr txBox="1"/>
          <p:nvPr/>
        </p:nvSpPr>
        <p:spPr>
          <a:xfrm>
            <a:off x="3352159" y="4700430"/>
            <a:ext cx="2439682" cy="246221"/>
          </a:xfrm>
          <a:prstGeom prst="rect">
            <a:avLst/>
          </a:prstGeom>
          <a:noFill/>
        </p:spPr>
        <p:txBody>
          <a:bodyPr wrap="square">
            <a:spAutoFit/>
          </a:bodyPr>
          <a:lstStyle/>
          <a:p>
            <a:pPr>
              <a:spcBef>
                <a:spcPct val="0"/>
              </a:spcBef>
              <a:buClrTx/>
              <a:buFontTx/>
              <a:buNone/>
            </a:pPr>
            <a:r>
              <a:rPr lang="en-US" altLang="en-US" sz="1000" b="0" dirty="0">
                <a:solidFill>
                  <a:srgbClr val="000000"/>
                </a:solidFill>
              </a:rPr>
              <a:t>Reference: </a:t>
            </a:r>
            <a:r>
              <a:rPr lang="en-US" altLang="en-US" sz="1000" b="0" dirty="0">
                <a:solidFill>
                  <a:srgbClr val="000000"/>
                </a:solidFill>
                <a:hlinkClick r:id="rId4"/>
              </a:rPr>
              <a:t>http://stanford.io/2bzRWFo</a:t>
            </a:r>
            <a:r>
              <a:rPr lang="en-US" altLang="en-US" sz="1000" b="0" dirty="0">
                <a:solidFill>
                  <a:srgbClr val="000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543A59C-3527-FD95-8365-3B60928B31C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8763EC7-E008-58DA-9266-21803F554843}"/>
              </a:ext>
            </a:extLst>
          </p:cNvPr>
          <p:cNvSpPr>
            <a:spLocks noGrp="1"/>
          </p:cNvSpPr>
          <p:nvPr>
            <p:ph type="body" idx="1"/>
          </p:nvPr>
        </p:nvSpPr>
        <p:spPr/>
        <p:txBody>
          <a:bodyPr/>
          <a:lstStyle/>
          <a:p>
            <a:r>
              <a:rPr lang="en-CA" dirty="0"/>
              <a:t>   </a:t>
            </a:r>
          </a:p>
        </p:txBody>
      </p:sp>
      <p:sp>
        <p:nvSpPr>
          <p:cNvPr id="2" name="Slide Number Placeholder 1">
            <a:extLst>
              <a:ext uri="{FF2B5EF4-FFF2-40B4-BE49-F238E27FC236}">
                <a16:creationId xmlns:a16="http://schemas.microsoft.com/office/drawing/2014/main" id="{41783ECC-FBDB-489D-7598-12ACA44E07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105" name="Google Shape;105;p16">
            <a:extLst>
              <a:ext uri="{FF2B5EF4-FFF2-40B4-BE49-F238E27FC236}">
                <a16:creationId xmlns:a16="http://schemas.microsoft.com/office/drawing/2014/main" id="{6A0A6EC4-4402-9530-C300-F50BCECC3FD5}"/>
              </a:ext>
            </a:extLst>
          </p:cNvPr>
          <p:cNvSpPr txBox="1">
            <a:spLocks noGrp="1"/>
          </p:cNvSpPr>
          <p:nvPr>
            <p:ph type="title" idx="4294967295"/>
          </p:nvPr>
        </p:nvSpPr>
        <p:spPr>
          <a:xfrm>
            <a:off x="1454150" y="1322388"/>
            <a:ext cx="7689850" cy="151923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dirty="0"/>
              <a:t> </a:t>
            </a:r>
            <a:endParaRPr dirty="0"/>
          </a:p>
        </p:txBody>
      </p:sp>
      <p:sp>
        <p:nvSpPr>
          <p:cNvPr id="5" name="TextBox 4">
            <a:extLst>
              <a:ext uri="{FF2B5EF4-FFF2-40B4-BE49-F238E27FC236}">
                <a16:creationId xmlns:a16="http://schemas.microsoft.com/office/drawing/2014/main" id="{0EF7974B-26B7-589E-D704-D627DA368D3B}"/>
              </a:ext>
            </a:extLst>
          </p:cNvPr>
          <p:cNvSpPr txBox="1"/>
          <p:nvPr/>
        </p:nvSpPr>
        <p:spPr>
          <a:xfrm>
            <a:off x="3471262" y="4749851"/>
            <a:ext cx="2201476" cy="246221"/>
          </a:xfrm>
          <a:prstGeom prst="rect">
            <a:avLst/>
          </a:prstGeom>
          <a:noFill/>
        </p:spPr>
        <p:txBody>
          <a:bodyPr wrap="square">
            <a:spAutoFit/>
          </a:bodyPr>
          <a:lstStyle/>
          <a:p>
            <a:pPr>
              <a:spcBef>
                <a:spcPct val="0"/>
              </a:spcBef>
              <a:buClrTx/>
            </a:pPr>
            <a:r>
              <a:rPr lang="en-US" altLang="en-US" sz="1000" b="0" dirty="0">
                <a:solidFill>
                  <a:srgbClr val="000000"/>
                </a:solidFill>
              </a:rPr>
              <a:t>Reference: </a:t>
            </a:r>
            <a:r>
              <a:rPr lang="en-US" altLang="en-US" sz="1000" b="0" dirty="0">
                <a:solidFill>
                  <a:srgbClr val="000000"/>
                </a:solidFill>
                <a:hlinkClick r:id="rId3"/>
              </a:rPr>
              <a:t>http://bit.ly/1NxWG5M</a:t>
            </a:r>
            <a:r>
              <a:rPr lang="en-US" altLang="en-US" sz="1000" b="0" dirty="0">
                <a:solidFill>
                  <a:srgbClr val="000000"/>
                </a:solidFill>
              </a:rPr>
              <a:t> </a:t>
            </a:r>
          </a:p>
        </p:txBody>
      </p:sp>
      <p:pic>
        <p:nvPicPr>
          <p:cNvPr id="4" name="Picture 2" descr="Snapshot of article entitled &quot;When contact changed minds: An experience on transmission of support for gay equality&quot;. Showing that the article has been officially retracted. ">
            <a:extLst>
              <a:ext uri="{FF2B5EF4-FFF2-40B4-BE49-F238E27FC236}">
                <a16:creationId xmlns:a16="http://schemas.microsoft.com/office/drawing/2014/main" id="{48920973-C9EF-034B-406B-853071786B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8023" y="227585"/>
            <a:ext cx="6246220" cy="439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46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328F-B3B3-35B1-007B-CBC8667D8C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BF81F7-E104-BCC1-E921-4C2697D41314}"/>
              </a:ext>
            </a:extLst>
          </p:cNvPr>
          <p:cNvSpPr>
            <a:spLocks noGrp="1"/>
          </p:cNvSpPr>
          <p:nvPr>
            <p:ph type="title"/>
          </p:nvPr>
        </p:nvSpPr>
        <p:spPr/>
        <p:txBody>
          <a:bodyPr wrap="square" anchor="t">
            <a:normAutofit fontScale="90000"/>
          </a:bodyPr>
          <a:lstStyle/>
          <a:p>
            <a:r>
              <a:rPr lang="en-CA" sz="2800" dirty="0"/>
              <a:t>Something to think about …</a:t>
            </a:r>
          </a:p>
        </p:txBody>
      </p:sp>
      <p:sp>
        <p:nvSpPr>
          <p:cNvPr id="6" name="Text Placeholder 5">
            <a:extLst>
              <a:ext uri="{FF2B5EF4-FFF2-40B4-BE49-F238E27FC236}">
                <a16:creationId xmlns:a16="http://schemas.microsoft.com/office/drawing/2014/main" id="{FE8E30CD-C585-5753-409B-F72697E9A802}"/>
              </a:ext>
            </a:extLst>
          </p:cNvPr>
          <p:cNvSpPr>
            <a:spLocks noGrp="1"/>
          </p:cNvSpPr>
          <p:nvPr>
            <p:ph type="body" idx="1"/>
          </p:nvPr>
        </p:nvSpPr>
        <p:spPr/>
        <p:txBody>
          <a:bodyPr>
            <a:normAutofit fontScale="77500" lnSpcReduction="20000"/>
          </a:bodyPr>
          <a:lstStyle/>
          <a:p>
            <a:r>
              <a:rPr lang="en-CA" sz="2600" dirty="0">
                <a:latin typeface="+mj-lt"/>
              </a:rPr>
              <a:t>Check out </a:t>
            </a:r>
            <a:r>
              <a:rPr lang="en-CA" sz="2600" dirty="0">
                <a:latin typeface="+mj-lt"/>
                <a:hlinkClick r:id="rId3"/>
              </a:rPr>
              <a:t>this story </a:t>
            </a:r>
            <a:r>
              <a:rPr lang="en-CA" sz="2600" dirty="0">
                <a:latin typeface="+mj-lt"/>
              </a:rPr>
              <a:t>when you get a chance.</a:t>
            </a:r>
          </a:p>
          <a:p>
            <a:pPr marL="146050" indent="0">
              <a:buNone/>
            </a:pPr>
            <a:endParaRPr lang="en-US" sz="2600" dirty="0">
              <a:latin typeface="+mj-lt"/>
            </a:endParaRPr>
          </a:p>
          <a:p>
            <a:r>
              <a:rPr lang="en-CA" sz="2600" dirty="0">
                <a:latin typeface="+mj-lt"/>
              </a:rPr>
              <a:t>It will open your eyes about fake data and who is faking it.</a:t>
            </a:r>
          </a:p>
          <a:p>
            <a:pPr marL="146050" indent="0">
              <a:buNone/>
            </a:pPr>
            <a:endParaRPr lang="en-CA" sz="2600" dirty="0">
              <a:latin typeface="+mj-lt"/>
            </a:endParaRPr>
          </a:p>
          <a:p>
            <a:r>
              <a:rPr lang="en-CA" sz="2600" dirty="0">
                <a:latin typeface="+mj-lt"/>
              </a:rPr>
              <a:t>When you have time …</a:t>
            </a:r>
          </a:p>
          <a:p>
            <a:pPr lvl="1"/>
            <a:r>
              <a:rPr lang="en-CA" sz="2600" dirty="0">
                <a:latin typeface="+mj-lt"/>
                <a:hlinkClick r:id="rId4"/>
              </a:rPr>
              <a:t>Retraction Watch</a:t>
            </a:r>
            <a:endParaRPr lang="en-CA" sz="2600" dirty="0">
              <a:latin typeface="+mj-lt"/>
            </a:endParaRPr>
          </a:p>
          <a:p>
            <a:pPr marL="146050" indent="0">
              <a:buNone/>
            </a:pPr>
            <a:endParaRPr lang="en-US" dirty="0"/>
          </a:p>
          <a:p>
            <a:endParaRPr lang="en-CA" dirty="0"/>
          </a:p>
        </p:txBody>
      </p:sp>
      <p:sp>
        <p:nvSpPr>
          <p:cNvPr id="3" name="Slide Number Placeholder 2">
            <a:extLst>
              <a:ext uri="{FF2B5EF4-FFF2-40B4-BE49-F238E27FC236}">
                <a16:creationId xmlns:a16="http://schemas.microsoft.com/office/drawing/2014/main" id="{DC56F1DE-23B5-8587-485B-7CA40DC00B56}"/>
              </a:ext>
            </a:extLst>
          </p:cNvPr>
          <p:cNvSpPr>
            <a:spLocks noGrp="1"/>
          </p:cNvSpPr>
          <p:nvPr>
            <p:ph type="sldNum" idx="12"/>
          </p:nvPr>
        </p:nvSpPr>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15</a:t>
            </a:fld>
            <a:endParaRPr lang="en" sz="900"/>
          </a:p>
        </p:txBody>
      </p:sp>
    </p:spTree>
    <p:extLst>
      <p:ext uri="{BB962C8B-B14F-4D97-AF65-F5344CB8AC3E}">
        <p14:creationId xmlns:p14="http://schemas.microsoft.com/office/powerpoint/2010/main" val="238717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E8E09-F0CD-CE68-686F-1DDC531B0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1BA25-F644-7469-D467-5DC4BC43A3FF}"/>
              </a:ext>
            </a:extLst>
          </p:cNvPr>
          <p:cNvSpPr>
            <a:spLocks noGrp="1"/>
          </p:cNvSpPr>
          <p:nvPr>
            <p:ph type="title"/>
          </p:nvPr>
        </p:nvSpPr>
        <p:spPr>
          <a:xfrm>
            <a:off x="311700" y="445025"/>
            <a:ext cx="8520600" cy="572700"/>
          </a:xfrm>
        </p:spPr>
        <p:txBody>
          <a:bodyPr wrap="square" anchor="ctr">
            <a:normAutofit/>
          </a:bodyPr>
          <a:lstStyle/>
          <a:p>
            <a:pPr>
              <a:lnSpc>
                <a:spcPct val="90000"/>
              </a:lnSpc>
            </a:pPr>
            <a:r>
              <a:rPr lang="en-CA" sz="2800" i="0" u="none" strike="noStrike" dirty="0">
                <a:effectLst/>
              </a:rPr>
              <a:t>Metadata</a:t>
            </a:r>
            <a:endParaRPr lang="en-CA" sz="2800" dirty="0"/>
          </a:p>
        </p:txBody>
      </p:sp>
      <p:sp>
        <p:nvSpPr>
          <p:cNvPr id="4" name="Slide Number Placeholder 3">
            <a:extLst>
              <a:ext uri="{FF2B5EF4-FFF2-40B4-BE49-F238E27FC236}">
                <a16:creationId xmlns:a16="http://schemas.microsoft.com/office/drawing/2014/main" id="{6BBCF617-AD41-129D-644D-E9ED3D458F7A}"/>
              </a:ext>
            </a:extLst>
          </p:cNvPr>
          <p:cNvSpPr>
            <a:spLocks noGrp="1"/>
          </p:cNvSpPr>
          <p:nvPr>
            <p:ph type="sldNum" idx="12"/>
          </p:nvPr>
        </p:nvSpPr>
        <p:spPr>
          <a:xfrm>
            <a:off x="8536302" y="4749851"/>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16</a:t>
            </a:fld>
            <a:endParaRPr lang="en" sz="900"/>
          </a:p>
        </p:txBody>
      </p:sp>
      <p:pic>
        <p:nvPicPr>
          <p:cNvPr id="1026" name="Picture 2" descr="A cartoon of a hat&#10;&#10;AI-generated content may be incorrect.">
            <a:extLst>
              <a:ext uri="{FF2B5EF4-FFF2-40B4-BE49-F238E27FC236}">
                <a16:creationId xmlns:a16="http://schemas.microsoft.com/office/drawing/2014/main" id="{23E0F8B1-3C68-E0C2-E29D-BDC9432CD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90" r="5" b="13762"/>
          <a:stretch/>
        </p:blipFill>
        <p:spPr bwMode="auto">
          <a:xfrm>
            <a:off x="311700" y="1115862"/>
            <a:ext cx="4069800" cy="3264408"/>
          </a:xfrm>
          <a:prstGeom prst="rect">
            <a:avLst/>
          </a:prstGeom>
          <a:solidFill>
            <a:srgbClr val="FFFFFF"/>
          </a:solidFill>
          <a:ln>
            <a:noFill/>
          </a:ln>
        </p:spPr>
      </p:pic>
      <p:sp>
        <p:nvSpPr>
          <p:cNvPr id="3" name="Text Placeholder 2">
            <a:extLst>
              <a:ext uri="{FF2B5EF4-FFF2-40B4-BE49-F238E27FC236}">
                <a16:creationId xmlns:a16="http://schemas.microsoft.com/office/drawing/2014/main" id="{54727C04-9C02-308C-A1B5-959726656B9D}"/>
              </a:ext>
            </a:extLst>
          </p:cNvPr>
          <p:cNvSpPr>
            <a:spLocks noGrp="1"/>
          </p:cNvSpPr>
          <p:nvPr>
            <p:ph type="body" idx="4294967295"/>
          </p:nvPr>
        </p:nvSpPr>
        <p:spPr>
          <a:xfrm>
            <a:off x="4762500" y="1208225"/>
            <a:ext cx="4069800" cy="3264408"/>
          </a:xfrm>
        </p:spPr>
        <p:txBody>
          <a:bodyPr anchor="t">
            <a:normAutofit/>
          </a:bodyPr>
          <a:lstStyle/>
          <a:p>
            <a:pPr>
              <a:spcAft>
                <a:spcPts val="600"/>
              </a:spcAft>
              <a:buClr>
                <a:srgbClr val="000000"/>
              </a:buClr>
              <a:buFont typeface="Arial"/>
            </a:pPr>
            <a:r>
              <a:rPr lang="en-US" sz="2000" b="0" i="0" u="none" strike="noStrike" cap="none" dirty="0">
                <a:solidFill>
                  <a:schemeClr val="lt1"/>
                </a:solidFill>
                <a:effectLst/>
              </a:rPr>
              <a:t>What </a:t>
            </a:r>
            <a:r>
              <a:rPr lang="en-US" sz="2000" dirty="0">
                <a:solidFill>
                  <a:schemeClr val="lt1"/>
                </a:solidFill>
              </a:rPr>
              <a:t>are they</a:t>
            </a:r>
            <a:r>
              <a:rPr lang="en-US" sz="2000" b="0" i="0" u="none" strike="noStrike" cap="none" dirty="0">
                <a:solidFill>
                  <a:schemeClr val="lt1"/>
                </a:solidFill>
                <a:effectLst/>
              </a:rPr>
              <a:t>?</a:t>
            </a:r>
          </a:p>
          <a:p>
            <a:pPr>
              <a:spcAft>
                <a:spcPts val="600"/>
              </a:spcAft>
              <a:buClr>
                <a:srgbClr val="000000"/>
              </a:buClr>
              <a:buFont typeface="Arial"/>
            </a:pPr>
            <a:r>
              <a:rPr lang="en-US" sz="2000" b="0" i="0" u="none" strike="noStrike" cap="none" dirty="0">
                <a:solidFill>
                  <a:schemeClr val="lt1"/>
                </a:solidFill>
                <a:effectLst/>
              </a:rPr>
              <a:t>Need to know what they are before we start talking about them!</a:t>
            </a:r>
          </a:p>
          <a:p>
            <a:pPr marL="146050" indent="0">
              <a:spcAft>
                <a:spcPts val="600"/>
              </a:spcAft>
              <a:buClr>
                <a:srgbClr val="000000"/>
              </a:buClr>
              <a:buFont typeface="Arial"/>
              <a:buNone/>
            </a:pPr>
            <a:endParaRPr lang="en-US" sz="2000" b="0" i="0" u="none" strike="noStrike" cap="none" dirty="0">
              <a:solidFill>
                <a:schemeClr val="lt1"/>
              </a:solidFill>
              <a:effectLst/>
            </a:endParaRPr>
          </a:p>
          <a:p>
            <a:pPr>
              <a:spcAft>
                <a:spcPts val="600"/>
              </a:spcAft>
              <a:buClr>
                <a:srgbClr val="000000"/>
              </a:buClr>
              <a:buFont typeface="Arial"/>
            </a:pPr>
            <a:r>
              <a:rPr lang="en-US" sz="2000" b="0" i="0" u="none" strike="noStrike" cap="none" dirty="0">
                <a:solidFill>
                  <a:schemeClr val="lt1"/>
                </a:solidFill>
                <a:effectLst/>
              </a:rPr>
              <a:t>Thinking caps on!</a:t>
            </a:r>
            <a:endParaRPr lang="en-US" sz="2000" b="0" i="0" u="none" strike="noStrike" cap="none" dirty="0">
              <a:solidFill>
                <a:schemeClr val="lt1"/>
              </a:solidFill>
            </a:endParaRPr>
          </a:p>
        </p:txBody>
      </p:sp>
      <p:sp>
        <p:nvSpPr>
          <p:cNvPr id="6" name="TextBox 5">
            <a:extLst>
              <a:ext uri="{FF2B5EF4-FFF2-40B4-BE49-F238E27FC236}">
                <a16:creationId xmlns:a16="http://schemas.microsoft.com/office/drawing/2014/main" id="{295035EF-C88B-30C4-A484-413EBB036500}"/>
              </a:ext>
            </a:extLst>
          </p:cNvPr>
          <p:cNvSpPr txBox="1"/>
          <p:nvPr/>
        </p:nvSpPr>
        <p:spPr>
          <a:xfrm>
            <a:off x="1103468" y="4706401"/>
            <a:ext cx="1777236" cy="246221"/>
          </a:xfrm>
          <a:prstGeom prst="rect">
            <a:avLst/>
          </a:prstGeom>
          <a:noFill/>
        </p:spPr>
        <p:txBody>
          <a:bodyPr wrap="square">
            <a:spAutoFit/>
          </a:bodyPr>
          <a:lstStyle/>
          <a:p>
            <a:r>
              <a:rPr lang="fr-FR" sz="1000" b="0" i="0" u="none" strike="noStrike" dirty="0">
                <a:solidFill>
                  <a:srgbClr val="595959"/>
                </a:solidFill>
                <a:effectLst/>
                <a:latin typeface="Arial" panose="020B0604020202020204" pitchFamily="34" charset="0"/>
              </a:rPr>
              <a:t>Source: </a:t>
            </a:r>
            <a:r>
              <a:rPr lang="fr-FR" sz="1000" b="0" i="0" u="none" strike="noStrike" dirty="0">
                <a:solidFill>
                  <a:srgbClr val="595959"/>
                </a:solidFill>
                <a:effectLst/>
                <a:latin typeface="Arial" panose="020B0604020202020204" pitchFamily="34" charset="0"/>
                <a:hlinkClick r:id="rId4"/>
              </a:rPr>
              <a:t>https://rb.gy/jxyudl</a:t>
            </a:r>
            <a:r>
              <a:rPr lang="fr-FR" sz="1000" b="0" i="0" u="none" strike="noStrike" dirty="0">
                <a:solidFill>
                  <a:srgbClr val="595959"/>
                </a:solidFill>
                <a:effectLst/>
                <a:latin typeface="Arial" panose="020B0604020202020204" pitchFamily="34" charset="0"/>
              </a:rPr>
              <a:t> </a:t>
            </a:r>
            <a:endParaRPr lang="en-CA" sz="1000" dirty="0"/>
          </a:p>
        </p:txBody>
      </p:sp>
    </p:spTree>
    <p:extLst>
      <p:ext uri="{BB962C8B-B14F-4D97-AF65-F5344CB8AC3E}">
        <p14:creationId xmlns:p14="http://schemas.microsoft.com/office/powerpoint/2010/main" val="83541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0A8AA-C3E2-F0BA-6AFB-09E0F9D13D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4" name="Google Shape;125;p3" descr="Can of food without a label">
            <a:extLst>
              <a:ext uri="{FF2B5EF4-FFF2-40B4-BE49-F238E27FC236}">
                <a16:creationId xmlns:a16="http://schemas.microsoft.com/office/drawing/2014/main" id="{CAE0A462-99C1-F79C-9B82-E0F4478FE3F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373" y="283390"/>
            <a:ext cx="477837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75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B2A7-0C6A-6A17-B997-DE6D45CB17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2CAC6B-0C95-7750-7FAB-42ADC48E4B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3" name="Google Shape;136;p4" descr="Various cans of foods with labels.">
            <a:extLst>
              <a:ext uri="{FF2B5EF4-FFF2-40B4-BE49-F238E27FC236}">
                <a16:creationId xmlns:a16="http://schemas.microsoft.com/office/drawing/2014/main" id="{4697CA0D-B857-A211-90C1-4B09D1DBC02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658" y="563496"/>
            <a:ext cx="4831656" cy="358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2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3ECD-0550-CD20-2506-39C62A7A2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A4633-B963-975B-E9D8-58959EBBBCBE}"/>
              </a:ext>
            </a:extLst>
          </p:cNvPr>
          <p:cNvSpPr>
            <a:spLocks noGrp="1"/>
          </p:cNvSpPr>
          <p:nvPr>
            <p:ph type="title"/>
          </p:nvPr>
        </p:nvSpPr>
        <p:spPr/>
        <p:txBody>
          <a:bodyPr>
            <a:normAutofit fontScale="90000"/>
          </a:bodyPr>
          <a:lstStyle/>
          <a:p>
            <a:r>
              <a:rPr lang="en-US" altLang="en-US" sz="3100" dirty="0"/>
              <a:t>Metadata</a:t>
            </a:r>
            <a:r>
              <a:rPr lang="en-US" altLang="en-US" dirty="0"/>
              <a:t> </a:t>
            </a:r>
            <a:r>
              <a:rPr lang="en-US" altLang="en-US" sz="1800" dirty="0"/>
              <a:t>(cont’d)</a:t>
            </a:r>
            <a:endParaRPr lang="en-CA" dirty="0"/>
          </a:p>
        </p:txBody>
      </p:sp>
      <p:sp>
        <p:nvSpPr>
          <p:cNvPr id="3" name="Text Placeholder 2">
            <a:extLst>
              <a:ext uri="{FF2B5EF4-FFF2-40B4-BE49-F238E27FC236}">
                <a16:creationId xmlns:a16="http://schemas.microsoft.com/office/drawing/2014/main" id="{435F70CC-CC1E-73D7-0667-911E9F2E3E85}"/>
              </a:ext>
            </a:extLst>
          </p:cNvPr>
          <p:cNvSpPr>
            <a:spLocks noGrp="1"/>
          </p:cNvSpPr>
          <p:nvPr>
            <p:ph type="body" idx="1"/>
          </p:nvPr>
        </p:nvSpPr>
        <p:spPr>
          <a:xfrm>
            <a:off x="729450" y="2078875"/>
            <a:ext cx="7688700" cy="2520834"/>
          </a:xfrm>
        </p:spPr>
        <p:txBody>
          <a:bodyPr>
            <a:normAutofit fontScale="92500" lnSpcReduction="20000"/>
          </a:bodyPr>
          <a:lstStyle/>
          <a:p>
            <a:r>
              <a:rPr lang="en-US" altLang="en-US" sz="2400" dirty="0">
                <a:solidFill>
                  <a:schemeClr val="bg2"/>
                </a:solidFill>
                <a:latin typeface="+mj-lt"/>
              </a:rPr>
              <a:t>What is it?</a:t>
            </a:r>
          </a:p>
          <a:p>
            <a:pPr marL="146050" indent="0">
              <a:buNone/>
            </a:pPr>
            <a:endParaRPr lang="en-US" altLang="en-US" sz="2400" dirty="0">
              <a:solidFill>
                <a:schemeClr val="bg2"/>
              </a:solidFill>
              <a:latin typeface="+mj-lt"/>
            </a:endParaRPr>
          </a:p>
          <a:p>
            <a:r>
              <a:rPr lang="en-US" altLang="en-US" sz="2400" dirty="0">
                <a:solidFill>
                  <a:schemeClr val="bg2"/>
                </a:solidFill>
                <a:latin typeface="+mj-lt"/>
              </a:rPr>
              <a:t>Explains …</a:t>
            </a:r>
          </a:p>
          <a:p>
            <a:pPr marL="146050" indent="0">
              <a:buNone/>
            </a:pPr>
            <a:endParaRPr lang="en-US" altLang="en-US" sz="2400" dirty="0">
              <a:solidFill>
                <a:schemeClr val="bg2"/>
              </a:solidFill>
              <a:latin typeface="+mj-lt"/>
            </a:endParaRPr>
          </a:p>
          <a:p>
            <a:r>
              <a:rPr lang="en-US" altLang="en-US" sz="2400" dirty="0">
                <a:solidFill>
                  <a:schemeClr val="bg2"/>
                </a:solidFill>
                <a:latin typeface="+mj-lt"/>
              </a:rPr>
              <a:t>Why is it important?</a:t>
            </a:r>
          </a:p>
          <a:p>
            <a:pPr marL="146050" indent="0">
              <a:buNone/>
            </a:pPr>
            <a:endParaRPr lang="en-US" altLang="en-US" sz="2400" dirty="0">
              <a:solidFill>
                <a:schemeClr val="bg2"/>
              </a:solidFill>
              <a:latin typeface="+mj-lt"/>
            </a:endParaRPr>
          </a:p>
          <a:p>
            <a:r>
              <a:rPr lang="en-US" altLang="en-US" sz="2400" dirty="0">
                <a:solidFill>
                  <a:schemeClr val="bg2"/>
                </a:solidFill>
                <a:latin typeface="+mj-lt"/>
              </a:rPr>
              <a:t>Who enters it?</a:t>
            </a:r>
          </a:p>
          <a:p>
            <a:pPr marL="146050" indent="0">
              <a:buNone/>
            </a:pPr>
            <a:endParaRPr lang="en-US" altLang="en-US" sz="2400" dirty="0">
              <a:solidFill>
                <a:schemeClr val="bg2"/>
              </a:solidFill>
              <a:latin typeface="+mj-lt"/>
            </a:endParaRPr>
          </a:p>
          <a:p>
            <a:pPr marL="146050" indent="0">
              <a:buNone/>
            </a:pPr>
            <a:endParaRPr lang="en-CA" dirty="0"/>
          </a:p>
        </p:txBody>
      </p:sp>
      <p:sp>
        <p:nvSpPr>
          <p:cNvPr id="4" name="Slide Number Placeholder 3">
            <a:extLst>
              <a:ext uri="{FF2B5EF4-FFF2-40B4-BE49-F238E27FC236}">
                <a16:creationId xmlns:a16="http://schemas.microsoft.com/office/drawing/2014/main" id="{FB45DA0A-F0AD-E676-7761-F3649FD37D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44779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mj-lt"/>
              </a:rPr>
              <a:t>Outline of this session</a:t>
            </a:r>
            <a:endParaRPr sz="2400" dirty="0">
              <a:latin typeface="+mj-lt"/>
            </a:endParaRPr>
          </a:p>
        </p:txBody>
      </p:sp>
      <p:sp>
        <p:nvSpPr>
          <p:cNvPr id="95" name="Google Shape;95;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fontAlgn="base"/>
            <a:r>
              <a:rPr lang="en-GB" sz="1800" b="0" i="0" u="none" strike="noStrike" dirty="0">
                <a:solidFill>
                  <a:schemeClr val="bg2"/>
                </a:solidFill>
                <a:effectLst/>
                <a:latin typeface="Arial" panose="020B0604020202020204" pitchFamily="34" charset="0"/>
              </a:rPr>
              <a:t>Research data</a:t>
            </a:r>
          </a:p>
          <a:p>
            <a:pPr fontAlgn="base"/>
            <a:r>
              <a:rPr lang="en-GB" sz="1800" b="0" i="0" u="none" strike="noStrike" dirty="0">
                <a:solidFill>
                  <a:schemeClr val="bg2"/>
                </a:solidFill>
                <a:effectLst/>
                <a:latin typeface="Arial" panose="020B0604020202020204" pitchFamily="34" charset="0"/>
              </a:rPr>
              <a:t>Metadata</a:t>
            </a:r>
          </a:p>
          <a:p>
            <a:pPr fontAlgn="base"/>
            <a:r>
              <a:rPr lang="en-GB" sz="1800" b="0" i="0" u="none" strike="noStrike" dirty="0">
                <a:solidFill>
                  <a:schemeClr val="bg2"/>
                </a:solidFill>
                <a:effectLst/>
                <a:latin typeface="Arial" panose="020B0604020202020204" pitchFamily="34" charset="0"/>
              </a:rPr>
              <a:t>The research data lifecycle</a:t>
            </a:r>
          </a:p>
          <a:p>
            <a:pPr fontAlgn="base"/>
            <a:r>
              <a:rPr lang="en-GB" sz="1800" b="0" i="0" u="none" strike="noStrike" dirty="0">
                <a:solidFill>
                  <a:schemeClr val="bg2"/>
                </a:solidFill>
                <a:effectLst/>
                <a:latin typeface="Arial" panose="020B0604020202020204" pitchFamily="34" charset="0"/>
              </a:rPr>
              <a:t>Research data management (RDM)</a:t>
            </a:r>
          </a:p>
          <a:p>
            <a:pPr fontAlgn="base"/>
            <a:r>
              <a:rPr lang="en-GB" sz="1800" b="0" i="0" u="none" strike="noStrike" dirty="0">
                <a:solidFill>
                  <a:schemeClr val="bg2"/>
                </a:solidFill>
                <a:effectLst/>
                <a:latin typeface="Arial" panose="020B0604020202020204" pitchFamily="34" charset="0"/>
              </a:rPr>
              <a:t>The importance of RDM</a:t>
            </a:r>
          </a:p>
        </p:txBody>
      </p:sp>
      <p:sp>
        <p:nvSpPr>
          <p:cNvPr id="2" name="Slide Number Placeholder 1">
            <a:extLst>
              <a:ext uri="{FF2B5EF4-FFF2-40B4-BE49-F238E27FC236}">
                <a16:creationId xmlns:a16="http://schemas.microsoft.com/office/drawing/2014/main" id="{CE35E9AE-C266-6FD8-276C-EB78D1D567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75E4-2ABF-D8BF-8F85-8E27B9EC4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7090E-5DD2-536C-3158-A95479EA8911}"/>
              </a:ext>
            </a:extLst>
          </p:cNvPr>
          <p:cNvSpPr>
            <a:spLocks noGrp="1"/>
          </p:cNvSpPr>
          <p:nvPr>
            <p:ph type="title"/>
          </p:nvPr>
        </p:nvSpPr>
        <p:spPr/>
        <p:txBody>
          <a:bodyPr>
            <a:normAutofit fontScale="90000"/>
          </a:bodyPr>
          <a:lstStyle/>
          <a:p>
            <a:r>
              <a:rPr lang="en-US" altLang="en-US" sz="3100" dirty="0"/>
              <a:t>Metadata</a:t>
            </a:r>
            <a:r>
              <a:rPr lang="en-US" altLang="en-US" dirty="0"/>
              <a:t> </a:t>
            </a:r>
            <a:r>
              <a:rPr lang="en-US" altLang="en-US" sz="1800" dirty="0"/>
              <a:t>(cont’d)</a:t>
            </a:r>
            <a:endParaRPr lang="en-CA" dirty="0"/>
          </a:p>
        </p:txBody>
      </p:sp>
      <p:sp>
        <p:nvSpPr>
          <p:cNvPr id="3" name="Text Placeholder 2">
            <a:extLst>
              <a:ext uri="{FF2B5EF4-FFF2-40B4-BE49-F238E27FC236}">
                <a16:creationId xmlns:a16="http://schemas.microsoft.com/office/drawing/2014/main" id="{6DB14201-BBF9-7867-2A65-4625A96B1FC9}"/>
              </a:ext>
            </a:extLst>
          </p:cNvPr>
          <p:cNvSpPr>
            <a:spLocks noGrp="1"/>
          </p:cNvSpPr>
          <p:nvPr>
            <p:ph type="body" idx="1"/>
          </p:nvPr>
        </p:nvSpPr>
        <p:spPr/>
        <p:txBody>
          <a:bodyPr>
            <a:normAutofit fontScale="40000" lnSpcReduction="20000"/>
          </a:bodyPr>
          <a:lstStyle/>
          <a:p>
            <a:pPr>
              <a:defRPr/>
            </a:pPr>
            <a:r>
              <a:rPr lang="en-US" sz="4400" dirty="0">
                <a:solidFill>
                  <a:schemeClr val="bg2"/>
                </a:solidFill>
                <a:latin typeface="+mj-lt"/>
              </a:rPr>
              <a:t>Why keep metadata?</a:t>
            </a:r>
          </a:p>
          <a:p>
            <a:pPr marL="146050" indent="0">
              <a:buNone/>
            </a:pPr>
            <a:endParaRPr lang="en-US" altLang="en-US" sz="2400" dirty="0">
              <a:solidFill>
                <a:schemeClr val="bg2"/>
              </a:solidFill>
              <a:latin typeface="+mj-lt"/>
            </a:endParaRPr>
          </a:p>
          <a:p>
            <a:pPr>
              <a:defRPr/>
            </a:pPr>
            <a:r>
              <a:rPr lang="en-US" sz="4400" dirty="0">
                <a:solidFill>
                  <a:schemeClr val="bg2"/>
                </a:solidFill>
                <a:latin typeface="+mj-lt"/>
              </a:rPr>
              <a:t>When to record it?</a:t>
            </a:r>
          </a:p>
          <a:p>
            <a:pPr marL="146050" indent="0">
              <a:buNone/>
            </a:pPr>
            <a:endParaRPr lang="en-US" altLang="en-US" sz="2400" dirty="0">
              <a:solidFill>
                <a:schemeClr val="bg2"/>
              </a:solidFill>
              <a:latin typeface="+mj-lt"/>
            </a:endParaRPr>
          </a:p>
          <a:p>
            <a:pPr>
              <a:defRPr/>
            </a:pPr>
            <a:r>
              <a:rPr lang="en-US" sz="4400" dirty="0">
                <a:solidFill>
                  <a:schemeClr val="bg2"/>
                </a:solidFill>
                <a:latin typeface="+mj-lt"/>
              </a:rPr>
              <a:t>What to keep?</a:t>
            </a:r>
          </a:p>
          <a:p>
            <a:pPr marL="146050" indent="0">
              <a:buNone/>
              <a:defRPr/>
            </a:pPr>
            <a:endParaRPr lang="en-US" sz="4400" dirty="0">
              <a:solidFill>
                <a:schemeClr val="bg2"/>
              </a:solidFill>
              <a:latin typeface="+mj-lt"/>
            </a:endParaRPr>
          </a:p>
          <a:p>
            <a:pPr>
              <a:defRPr/>
            </a:pPr>
            <a:r>
              <a:rPr lang="en-US" sz="4400" dirty="0">
                <a:solidFill>
                  <a:schemeClr val="bg2"/>
                </a:solidFill>
                <a:latin typeface="+mj-lt"/>
              </a:rPr>
              <a:t>Using a readme file</a:t>
            </a:r>
          </a:p>
          <a:p>
            <a:pPr marL="146050" indent="0">
              <a:buNone/>
            </a:pPr>
            <a:endParaRPr lang="en-US" altLang="en-US" sz="2400" dirty="0">
              <a:solidFill>
                <a:schemeClr val="bg2"/>
              </a:solidFill>
              <a:latin typeface="+mj-lt"/>
            </a:endParaRPr>
          </a:p>
          <a:p>
            <a:pPr>
              <a:defRPr/>
            </a:pPr>
            <a:r>
              <a:rPr lang="en-US" sz="4400" dirty="0">
                <a:solidFill>
                  <a:schemeClr val="bg2"/>
                </a:solidFill>
                <a:latin typeface="+mj-lt"/>
              </a:rPr>
              <a:t>End goal …</a:t>
            </a:r>
          </a:p>
          <a:p>
            <a:pPr marL="146050" indent="0">
              <a:buNone/>
            </a:pPr>
            <a:endParaRPr lang="en-CA" dirty="0"/>
          </a:p>
        </p:txBody>
      </p:sp>
      <p:sp>
        <p:nvSpPr>
          <p:cNvPr id="4" name="Slide Number Placeholder 3">
            <a:extLst>
              <a:ext uri="{FF2B5EF4-FFF2-40B4-BE49-F238E27FC236}">
                <a16:creationId xmlns:a16="http://schemas.microsoft.com/office/drawing/2014/main" id="{EA4C2D9E-BE21-396A-F634-CC064693E7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92079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B6A1F-619E-35F3-955A-2B1952C7C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7CC04-78A6-48D3-829D-22B9B5ACA1AF}"/>
              </a:ext>
            </a:extLst>
          </p:cNvPr>
          <p:cNvSpPr>
            <a:spLocks noGrp="1"/>
          </p:cNvSpPr>
          <p:nvPr>
            <p:ph type="title"/>
          </p:nvPr>
        </p:nvSpPr>
        <p:spPr/>
        <p:txBody>
          <a:bodyPr>
            <a:normAutofit fontScale="90000"/>
          </a:bodyPr>
          <a:lstStyle/>
          <a:p>
            <a:r>
              <a:rPr lang="en-US" altLang="en-US" sz="3100" dirty="0"/>
              <a:t>Metadata</a:t>
            </a:r>
            <a:r>
              <a:rPr lang="en-US" altLang="en-US" dirty="0"/>
              <a:t> </a:t>
            </a:r>
            <a:r>
              <a:rPr lang="en-US" altLang="en-US" sz="1800" dirty="0"/>
              <a:t>(cont’d)</a:t>
            </a:r>
            <a:endParaRPr lang="en-CA" dirty="0"/>
          </a:p>
        </p:txBody>
      </p:sp>
      <p:sp>
        <p:nvSpPr>
          <p:cNvPr id="3" name="Text Placeholder 2">
            <a:extLst>
              <a:ext uri="{FF2B5EF4-FFF2-40B4-BE49-F238E27FC236}">
                <a16:creationId xmlns:a16="http://schemas.microsoft.com/office/drawing/2014/main" id="{2761BD07-94C7-04E4-D3F6-CB492B6E7FC4}"/>
              </a:ext>
            </a:extLst>
          </p:cNvPr>
          <p:cNvSpPr>
            <a:spLocks noGrp="1"/>
          </p:cNvSpPr>
          <p:nvPr>
            <p:ph type="body" idx="1"/>
          </p:nvPr>
        </p:nvSpPr>
        <p:spPr/>
        <p:txBody>
          <a:bodyPr>
            <a:normAutofit/>
          </a:bodyPr>
          <a:lstStyle/>
          <a:p>
            <a:pPr>
              <a:defRPr/>
            </a:pPr>
            <a:r>
              <a:rPr lang="en-US" sz="2600" dirty="0">
                <a:solidFill>
                  <a:schemeClr val="bg2"/>
                </a:solidFill>
                <a:latin typeface="+mj-lt"/>
              </a:rPr>
              <a:t>Survey metadata</a:t>
            </a:r>
          </a:p>
          <a:p>
            <a:pPr lvl="1">
              <a:defRPr/>
            </a:pPr>
            <a:r>
              <a:rPr lang="en-US" altLang="en-US" sz="1900" dirty="0">
                <a:solidFill>
                  <a:schemeClr val="bg2"/>
                </a:solidFill>
                <a:latin typeface="+mn-lt"/>
              </a:rPr>
              <a:t>Questionnaire</a:t>
            </a:r>
          </a:p>
          <a:p>
            <a:pPr lvl="1">
              <a:defRPr/>
            </a:pPr>
            <a:r>
              <a:rPr lang="en-US" altLang="en-US" sz="1900" dirty="0">
                <a:solidFill>
                  <a:schemeClr val="bg2"/>
                </a:solidFill>
                <a:latin typeface="+mn-lt"/>
              </a:rPr>
              <a:t>Data collection</a:t>
            </a:r>
          </a:p>
          <a:p>
            <a:pPr lvl="1">
              <a:defRPr/>
            </a:pPr>
            <a:r>
              <a:rPr lang="en-US" altLang="en-US" sz="1900" dirty="0">
                <a:solidFill>
                  <a:schemeClr val="bg2"/>
                </a:solidFill>
                <a:latin typeface="+mn-lt"/>
              </a:rPr>
              <a:t>Interviewer instructions</a:t>
            </a:r>
          </a:p>
          <a:p>
            <a:pPr lvl="1">
              <a:defRPr/>
            </a:pPr>
            <a:r>
              <a:rPr lang="en-US" sz="1900" dirty="0">
                <a:solidFill>
                  <a:schemeClr val="bg2"/>
                </a:solidFill>
                <a:latin typeface="+mn-lt"/>
              </a:rPr>
              <a:t>…</a:t>
            </a:r>
          </a:p>
          <a:p>
            <a:pPr marL="146050" indent="0">
              <a:buNone/>
            </a:pPr>
            <a:endParaRPr lang="en-US" altLang="en-US" sz="2400" dirty="0">
              <a:solidFill>
                <a:schemeClr val="bg2"/>
              </a:solidFill>
              <a:latin typeface="+mj-lt"/>
            </a:endParaRPr>
          </a:p>
          <a:p>
            <a:pPr marL="146050" indent="0">
              <a:buNone/>
            </a:pPr>
            <a:endParaRPr lang="en-CA" dirty="0"/>
          </a:p>
        </p:txBody>
      </p:sp>
      <p:sp>
        <p:nvSpPr>
          <p:cNvPr id="4" name="Slide Number Placeholder 3">
            <a:extLst>
              <a:ext uri="{FF2B5EF4-FFF2-40B4-BE49-F238E27FC236}">
                <a16:creationId xmlns:a16="http://schemas.microsoft.com/office/drawing/2014/main" id="{7054CF19-793B-3678-1E1B-CBD573F7EF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425569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E62F-E974-5AD8-32C9-4423B508086D}"/>
              </a:ext>
            </a:extLst>
          </p:cNvPr>
          <p:cNvSpPr>
            <a:spLocks noGrp="1"/>
          </p:cNvSpPr>
          <p:nvPr>
            <p:ph type="title"/>
          </p:nvPr>
        </p:nvSpPr>
        <p:spPr/>
        <p:txBody>
          <a:bodyPr/>
          <a:lstStyle/>
          <a:p>
            <a:r>
              <a:rPr lang="en-CA" dirty="0"/>
              <a:t>Questions?</a:t>
            </a:r>
          </a:p>
        </p:txBody>
      </p:sp>
      <p:sp>
        <p:nvSpPr>
          <p:cNvPr id="3" name="Slide Number Placeholder 2">
            <a:extLst>
              <a:ext uri="{FF2B5EF4-FFF2-40B4-BE49-F238E27FC236}">
                <a16:creationId xmlns:a16="http://schemas.microsoft.com/office/drawing/2014/main" id="{77F5729D-DDD9-3E09-A1CA-FCF797730C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206309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7E21A-A5CB-45F9-D819-D8E015AEDD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3" name="Group 8" descr="Image of all components of the Research Life Cycle. ">
            <a:extLst>
              <a:ext uri="{FF2B5EF4-FFF2-40B4-BE49-F238E27FC236}">
                <a16:creationId xmlns:a16="http://schemas.microsoft.com/office/drawing/2014/main" id="{A50FCB6D-07E3-4537-AE39-37AC03912639}"/>
              </a:ext>
            </a:extLst>
          </p:cNvPr>
          <p:cNvGrpSpPr>
            <a:grpSpLocks/>
          </p:cNvGrpSpPr>
          <p:nvPr/>
        </p:nvGrpSpPr>
        <p:grpSpPr bwMode="auto">
          <a:xfrm>
            <a:off x="58998" y="80386"/>
            <a:ext cx="8912225" cy="4756150"/>
            <a:chOff x="89267" y="1000125"/>
            <a:chExt cx="8911857" cy="4756497"/>
          </a:xfrm>
        </p:grpSpPr>
        <p:pic>
          <p:nvPicPr>
            <p:cNvPr id="4" name="Picture 1">
              <a:extLst>
                <a:ext uri="{FF2B5EF4-FFF2-40B4-BE49-F238E27FC236}">
                  <a16:creationId xmlns:a16="http://schemas.microsoft.com/office/drawing/2014/main" id="{41BA6237-CA76-022A-3268-57F675F2B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7" y="1000125"/>
              <a:ext cx="8911857" cy="475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8F097EE-C166-25FE-18E5-8D3219CC3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5394672"/>
              <a:ext cx="476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63DEA16-D157-BE1B-5194-6EC9C5873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94672"/>
              <a:ext cx="476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0D7C16-0570-336C-3816-1495A0136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628" y="1000125"/>
              <a:ext cx="430397" cy="32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768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4830-1A1E-6DC9-6A3C-DA06D73835E0}"/>
              </a:ext>
            </a:extLst>
          </p:cNvPr>
          <p:cNvSpPr>
            <a:spLocks noGrp="1"/>
          </p:cNvSpPr>
          <p:nvPr>
            <p:ph type="title"/>
          </p:nvPr>
        </p:nvSpPr>
        <p:spPr/>
        <p:txBody>
          <a:bodyPr>
            <a:normAutofit fontScale="90000"/>
          </a:bodyPr>
          <a:lstStyle/>
          <a:p>
            <a:r>
              <a:rPr lang="en-US" altLang="en-US" sz="2800" dirty="0"/>
              <a:t>The Research Data Life Cycle</a:t>
            </a:r>
            <a:endParaRPr lang="en-CA" dirty="0"/>
          </a:p>
        </p:txBody>
      </p:sp>
      <p:sp>
        <p:nvSpPr>
          <p:cNvPr id="3" name="Text Placeholder 2">
            <a:extLst>
              <a:ext uri="{FF2B5EF4-FFF2-40B4-BE49-F238E27FC236}">
                <a16:creationId xmlns:a16="http://schemas.microsoft.com/office/drawing/2014/main" id="{2F57989C-348E-C5AC-F868-7B5BCB6562BE}"/>
              </a:ext>
            </a:extLst>
          </p:cNvPr>
          <p:cNvSpPr>
            <a:spLocks noGrp="1"/>
          </p:cNvSpPr>
          <p:nvPr>
            <p:ph type="body" idx="1"/>
          </p:nvPr>
        </p:nvSpPr>
        <p:spPr/>
        <p:txBody>
          <a:bodyPr>
            <a:normAutofit/>
          </a:bodyPr>
          <a:lstStyle/>
          <a:p>
            <a:r>
              <a:rPr lang="en-CA" sz="1800" dirty="0">
                <a:solidFill>
                  <a:schemeClr val="bg2"/>
                </a:solidFill>
                <a:latin typeface="+mn-lt"/>
              </a:rPr>
              <a:t>Many out there!</a:t>
            </a:r>
          </a:p>
          <a:p>
            <a:r>
              <a:rPr lang="en-CA" sz="1800" dirty="0">
                <a:solidFill>
                  <a:schemeClr val="bg2"/>
                </a:solidFill>
                <a:latin typeface="+mn-lt"/>
              </a:rPr>
              <a:t>Many elements in common</a:t>
            </a:r>
          </a:p>
          <a:p>
            <a:r>
              <a:rPr lang="en-CA" sz="1800" dirty="0">
                <a:solidFill>
                  <a:schemeClr val="bg2"/>
                </a:solidFill>
                <a:latin typeface="+mn-lt"/>
              </a:rPr>
              <a:t>Can be discipline-specific </a:t>
            </a:r>
          </a:p>
          <a:p>
            <a:pPr marL="146050" indent="0">
              <a:buNone/>
            </a:pPr>
            <a:endParaRPr lang="en-CA" sz="1800" dirty="0">
              <a:solidFill>
                <a:schemeClr val="bg2"/>
              </a:solidFill>
              <a:latin typeface="+mn-lt"/>
            </a:endParaRPr>
          </a:p>
          <a:p>
            <a:r>
              <a:rPr lang="en-CA" sz="1800" dirty="0">
                <a:solidFill>
                  <a:schemeClr val="bg2"/>
                </a:solidFill>
                <a:latin typeface="+mn-lt"/>
              </a:rPr>
              <a:t>The previous example is from </a:t>
            </a:r>
            <a:r>
              <a:rPr lang="en-CA" sz="1600" dirty="0">
                <a:solidFill>
                  <a:schemeClr val="bg2"/>
                </a:solidFill>
                <a:latin typeface="+mn-lt"/>
              </a:rPr>
              <a:t>the </a:t>
            </a:r>
            <a:r>
              <a:rPr lang="en-CA" sz="1600" dirty="0">
                <a:solidFill>
                  <a:schemeClr val="bg2"/>
                </a:solidFill>
                <a:latin typeface="+mn-lt"/>
                <a:hlinkClick r:id="rId3">
                  <a:extLst>
                    <a:ext uri="{A12FA001-AC4F-418D-AE19-62706E023703}">
                      <ahyp:hlinkClr xmlns:ahyp="http://schemas.microsoft.com/office/drawing/2018/hyperlinkcolor" val="tx"/>
                    </a:ext>
                  </a:extLst>
                </a:hlinkClick>
              </a:rPr>
              <a:t>University of Centra Florida Libraries </a:t>
            </a:r>
            <a:endParaRPr lang="en-CA" sz="1600" dirty="0">
              <a:solidFill>
                <a:schemeClr val="bg2"/>
              </a:solidFill>
              <a:latin typeface="+mn-lt"/>
            </a:endParaRPr>
          </a:p>
          <a:p>
            <a:r>
              <a:rPr lang="en-CA" sz="1600" dirty="0">
                <a:solidFill>
                  <a:schemeClr val="bg2"/>
                </a:solidFill>
                <a:latin typeface="+mn-lt"/>
              </a:rPr>
              <a:t>We will NOT be using that one!</a:t>
            </a:r>
          </a:p>
          <a:p>
            <a:endParaRPr lang="en-CA" sz="1800" dirty="0">
              <a:latin typeface="+mn-lt"/>
            </a:endParaRPr>
          </a:p>
          <a:p>
            <a:pPr marL="146050" indent="0">
              <a:buNone/>
            </a:pPr>
            <a:endParaRPr lang="en-CA" sz="1800" dirty="0">
              <a:latin typeface="+mn-lt"/>
            </a:endParaRPr>
          </a:p>
          <a:p>
            <a:pPr marL="146050" indent="0">
              <a:buNone/>
            </a:pPr>
            <a:endParaRPr lang="en-CA" sz="1800" dirty="0">
              <a:latin typeface="+mn-lt"/>
            </a:endParaRPr>
          </a:p>
        </p:txBody>
      </p:sp>
      <p:sp>
        <p:nvSpPr>
          <p:cNvPr id="4" name="Slide Number Placeholder 3">
            <a:extLst>
              <a:ext uri="{FF2B5EF4-FFF2-40B4-BE49-F238E27FC236}">
                <a16:creationId xmlns:a16="http://schemas.microsoft.com/office/drawing/2014/main" id="{C75401C9-5B53-0A87-3960-0BA03976FC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923979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8AEFF-2B11-381E-56E8-98CB28B019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2050" name="Picture 2">
            <a:extLst>
              <a:ext uri="{FF2B5EF4-FFF2-40B4-BE49-F238E27FC236}">
                <a16:creationId xmlns:a16="http://schemas.microsoft.com/office/drawing/2014/main" id="{2C750337-E108-01D5-8424-E465C0219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91" y="367146"/>
            <a:ext cx="60960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35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0FA3-4C17-8DA2-0C47-34FC65E931A9}"/>
              </a:ext>
            </a:extLst>
          </p:cNvPr>
          <p:cNvSpPr>
            <a:spLocks noGrp="1"/>
          </p:cNvSpPr>
          <p:nvPr>
            <p:ph type="title"/>
          </p:nvPr>
        </p:nvSpPr>
        <p:spPr/>
        <p:txBody>
          <a:bodyPr>
            <a:noAutofit/>
          </a:bodyPr>
          <a:lstStyle/>
          <a:p>
            <a:r>
              <a:rPr lang="en-CA" sz="2800" dirty="0"/>
              <a:t>Plan</a:t>
            </a:r>
          </a:p>
        </p:txBody>
      </p:sp>
      <p:sp>
        <p:nvSpPr>
          <p:cNvPr id="3" name="Text Placeholder 2">
            <a:extLst>
              <a:ext uri="{FF2B5EF4-FFF2-40B4-BE49-F238E27FC236}">
                <a16:creationId xmlns:a16="http://schemas.microsoft.com/office/drawing/2014/main" id="{AB0B5DED-A242-B98E-485A-4DDF30EA5A29}"/>
              </a:ext>
            </a:extLst>
          </p:cNvPr>
          <p:cNvSpPr>
            <a:spLocks noGrp="1"/>
          </p:cNvSpPr>
          <p:nvPr>
            <p:ph type="body" idx="1"/>
          </p:nvPr>
        </p:nvSpPr>
        <p:spPr/>
        <p:txBody>
          <a:bodyPr>
            <a:normAutofit/>
          </a:bodyPr>
          <a:lstStyle/>
          <a:p>
            <a:r>
              <a:rPr lang="en-CA" sz="1800" dirty="0">
                <a:solidFill>
                  <a:schemeClr val="bg2"/>
                </a:solidFill>
                <a:latin typeface="+mj-lt"/>
              </a:rPr>
              <a:t>Data Management Plan</a:t>
            </a:r>
          </a:p>
          <a:p>
            <a:pPr lvl="1"/>
            <a:r>
              <a:rPr lang="en-CA" sz="1800" dirty="0">
                <a:solidFill>
                  <a:schemeClr val="bg2"/>
                </a:solidFill>
                <a:latin typeface="+mj-lt"/>
              </a:rPr>
              <a:t>More on that later!</a:t>
            </a:r>
          </a:p>
        </p:txBody>
      </p:sp>
      <p:sp>
        <p:nvSpPr>
          <p:cNvPr id="4" name="Slide Number Placeholder 3">
            <a:extLst>
              <a:ext uri="{FF2B5EF4-FFF2-40B4-BE49-F238E27FC236}">
                <a16:creationId xmlns:a16="http://schemas.microsoft.com/office/drawing/2014/main" id="{1F96E5E1-FA84-EA08-EA7F-D12391906F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58583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302A-2B19-BDAA-C8FF-CC8D8609EF38}"/>
              </a:ext>
            </a:extLst>
          </p:cNvPr>
          <p:cNvSpPr>
            <a:spLocks noGrp="1"/>
          </p:cNvSpPr>
          <p:nvPr>
            <p:ph type="title"/>
          </p:nvPr>
        </p:nvSpPr>
        <p:spPr/>
        <p:txBody>
          <a:bodyPr>
            <a:noAutofit/>
          </a:bodyPr>
          <a:lstStyle/>
          <a:p>
            <a:r>
              <a:rPr lang="en-CA" sz="2800" dirty="0"/>
              <a:t>Create</a:t>
            </a:r>
          </a:p>
        </p:txBody>
      </p:sp>
      <p:sp>
        <p:nvSpPr>
          <p:cNvPr id="3" name="Text Placeholder 2">
            <a:extLst>
              <a:ext uri="{FF2B5EF4-FFF2-40B4-BE49-F238E27FC236}">
                <a16:creationId xmlns:a16="http://schemas.microsoft.com/office/drawing/2014/main" id="{D37624AF-38DE-AB86-0E54-8F7C5569F258}"/>
              </a:ext>
            </a:extLst>
          </p:cNvPr>
          <p:cNvSpPr>
            <a:spLocks noGrp="1"/>
          </p:cNvSpPr>
          <p:nvPr>
            <p:ph type="body" idx="1"/>
          </p:nvPr>
        </p:nvSpPr>
        <p:spPr/>
        <p:txBody>
          <a:bodyPr>
            <a:normAutofit lnSpcReduction="10000"/>
          </a:bodyPr>
          <a:lstStyle/>
          <a:p>
            <a:r>
              <a:rPr lang="en-CA" altLang="en-US" sz="1800" dirty="0">
                <a:solidFill>
                  <a:schemeClr val="bg2"/>
                </a:solidFill>
                <a:latin typeface="+mn-lt"/>
              </a:rPr>
              <a:t>Design research</a:t>
            </a:r>
          </a:p>
          <a:p>
            <a:endParaRPr lang="en-CA" altLang="en-US" sz="1800" dirty="0">
              <a:solidFill>
                <a:schemeClr val="bg2"/>
              </a:solidFill>
              <a:latin typeface="+mn-lt"/>
            </a:endParaRPr>
          </a:p>
          <a:p>
            <a:r>
              <a:rPr lang="en-CA" altLang="en-US" sz="1800" dirty="0">
                <a:solidFill>
                  <a:schemeClr val="bg2"/>
                </a:solidFill>
                <a:latin typeface="+mn-lt"/>
              </a:rPr>
              <a:t>Locate existing data</a:t>
            </a:r>
          </a:p>
          <a:p>
            <a:endParaRPr lang="en-CA" altLang="en-US" sz="1800" dirty="0">
              <a:solidFill>
                <a:schemeClr val="bg2"/>
              </a:solidFill>
              <a:latin typeface="+mn-lt"/>
            </a:endParaRPr>
          </a:p>
          <a:p>
            <a:r>
              <a:rPr lang="en-CA" altLang="en-US" sz="1800" dirty="0">
                <a:solidFill>
                  <a:schemeClr val="bg2"/>
                </a:solidFill>
                <a:latin typeface="+mn-lt"/>
              </a:rPr>
              <a:t>Collect data (experiment, observe, measure, simulate)</a:t>
            </a:r>
          </a:p>
          <a:p>
            <a:pPr marL="146050" indent="0">
              <a:buNone/>
            </a:pPr>
            <a:endParaRPr lang="en-CA" altLang="en-US" sz="1800" dirty="0">
              <a:solidFill>
                <a:schemeClr val="bg2"/>
              </a:solidFill>
              <a:latin typeface="+mn-lt"/>
            </a:endParaRPr>
          </a:p>
          <a:p>
            <a:r>
              <a:rPr lang="en-CA" altLang="en-US" sz="1800" dirty="0">
                <a:solidFill>
                  <a:schemeClr val="bg2"/>
                </a:solidFill>
                <a:latin typeface="+mn-lt"/>
              </a:rPr>
              <a:t>Capture and create metadata</a:t>
            </a:r>
            <a:endParaRPr lang="en-CA" sz="1800" dirty="0">
              <a:solidFill>
                <a:schemeClr val="bg2"/>
              </a:solidFill>
              <a:latin typeface="+mn-lt"/>
            </a:endParaRPr>
          </a:p>
        </p:txBody>
      </p:sp>
      <p:sp>
        <p:nvSpPr>
          <p:cNvPr id="4" name="Slide Number Placeholder 3">
            <a:extLst>
              <a:ext uri="{FF2B5EF4-FFF2-40B4-BE49-F238E27FC236}">
                <a16:creationId xmlns:a16="http://schemas.microsoft.com/office/drawing/2014/main" id="{08915438-A65D-A52A-D43A-422CF3C5D0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171474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C8581-9FAB-BA94-7B47-BBD9D1CCC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06AC7-E490-42FB-B1E7-DB55E0E83307}"/>
              </a:ext>
            </a:extLst>
          </p:cNvPr>
          <p:cNvSpPr>
            <a:spLocks noGrp="1"/>
          </p:cNvSpPr>
          <p:nvPr>
            <p:ph type="title"/>
          </p:nvPr>
        </p:nvSpPr>
        <p:spPr/>
        <p:txBody>
          <a:bodyPr>
            <a:noAutofit/>
          </a:bodyPr>
          <a:lstStyle/>
          <a:p>
            <a:r>
              <a:rPr lang="en-CA" sz="2800" dirty="0"/>
              <a:t>Process</a:t>
            </a:r>
          </a:p>
        </p:txBody>
      </p:sp>
      <p:sp>
        <p:nvSpPr>
          <p:cNvPr id="3" name="Text Placeholder 2">
            <a:extLst>
              <a:ext uri="{FF2B5EF4-FFF2-40B4-BE49-F238E27FC236}">
                <a16:creationId xmlns:a16="http://schemas.microsoft.com/office/drawing/2014/main" id="{A75B4CF8-A890-150C-C44F-F9365D6D182F}"/>
              </a:ext>
            </a:extLst>
          </p:cNvPr>
          <p:cNvSpPr>
            <a:spLocks noGrp="1"/>
          </p:cNvSpPr>
          <p:nvPr>
            <p:ph type="body" idx="1"/>
          </p:nvPr>
        </p:nvSpPr>
        <p:spPr/>
        <p:txBody>
          <a:bodyPr>
            <a:normAutofit/>
          </a:bodyPr>
          <a:lstStyle/>
          <a:p>
            <a:r>
              <a:rPr lang="en-CA" altLang="en-US" sz="1800" dirty="0">
                <a:solidFill>
                  <a:schemeClr val="bg2"/>
                </a:solidFill>
                <a:latin typeface="+mn-lt"/>
              </a:rPr>
              <a:t>Enter data, digitise, transcribe, translate</a:t>
            </a:r>
          </a:p>
          <a:p>
            <a:r>
              <a:rPr lang="en-CA" altLang="en-US" sz="1800" dirty="0">
                <a:solidFill>
                  <a:schemeClr val="bg2"/>
                </a:solidFill>
                <a:latin typeface="+mn-lt"/>
              </a:rPr>
              <a:t>Check, validate, clean data</a:t>
            </a:r>
          </a:p>
          <a:p>
            <a:r>
              <a:rPr lang="en-CA" altLang="en-US" sz="1800" dirty="0">
                <a:solidFill>
                  <a:schemeClr val="bg2"/>
                </a:solidFill>
                <a:latin typeface="+mn-lt"/>
              </a:rPr>
              <a:t>Anonymise data where necessary</a:t>
            </a:r>
          </a:p>
          <a:p>
            <a:r>
              <a:rPr lang="en-CA" altLang="en-US" sz="1800" dirty="0">
                <a:solidFill>
                  <a:schemeClr val="bg2"/>
                </a:solidFill>
                <a:latin typeface="+mn-lt"/>
              </a:rPr>
              <a:t>Describe data</a:t>
            </a:r>
          </a:p>
          <a:p>
            <a:r>
              <a:rPr lang="en-CA" altLang="en-US" sz="1800" dirty="0">
                <a:solidFill>
                  <a:schemeClr val="bg2"/>
                </a:solidFill>
                <a:latin typeface="+mn-lt"/>
              </a:rPr>
              <a:t>Manage and store data</a:t>
            </a:r>
            <a:endParaRPr lang="en-CA" sz="1800" dirty="0">
              <a:solidFill>
                <a:schemeClr val="bg2"/>
              </a:solidFill>
              <a:latin typeface="+mn-lt"/>
            </a:endParaRPr>
          </a:p>
        </p:txBody>
      </p:sp>
      <p:sp>
        <p:nvSpPr>
          <p:cNvPr id="4" name="Slide Number Placeholder 3">
            <a:extLst>
              <a:ext uri="{FF2B5EF4-FFF2-40B4-BE49-F238E27FC236}">
                <a16:creationId xmlns:a16="http://schemas.microsoft.com/office/drawing/2014/main" id="{8C3D804A-7FB1-1A7C-AA4A-9F1A52678D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4118706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1187-3BA6-7633-6023-026C5E2A751F}"/>
              </a:ext>
            </a:extLst>
          </p:cNvPr>
          <p:cNvSpPr>
            <a:spLocks noGrp="1"/>
          </p:cNvSpPr>
          <p:nvPr>
            <p:ph type="title"/>
          </p:nvPr>
        </p:nvSpPr>
        <p:spPr/>
        <p:txBody>
          <a:bodyPr>
            <a:normAutofit fontScale="90000"/>
          </a:bodyPr>
          <a:lstStyle/>
          <a:p>
            <a:r>
              <a:rPr lang="en-CA" dirty="0"/>
              <a:t>Analyse</a:t>
            </a:r>
          </a:p>
        </p:txBody>
      </p:sp>
      <p:sp>
        <p:nvSpPr>
          <p:cNvPr id="3" name="Text Placeholder 2">
            <a:extLst>
              <a:ext uri="{FF2B5EF4-FFF2-40B4-BE49-F238E27FC236}">
                <a16:creationId xmlns:a16="http://schemas.microsoft.com/office/drawing/2014/main" id="{52557051-8F36-19B6-D142-30016BE8AE65}"/>
              </a:ext>
            </a:extLst>
          </p:cNvPr>
          <p:cNvSpPr>
            <a:spLocks noGrp="1"/>
          </p:cNvSpPr>
          <p:nvPr>
            <p:ph type="body" idx="1"/>
          </p:nvPr>
        </p:nvSpPr>
        <p:spPr/>
        <p:txBody>
          <a:bodyPr/>
          <a:lstStyle/>
          <a:p>
            <a:pPr eaLnBrk="1" hangingPunct="1">
              <a:defRPr/>
            </a:pPr>
            <a:r>
              <a:rPr lang="en-US" sz="1800" dirty="0">
                <a:solidFill>
                  <a:schemeClr val="bg2"/>
                </a:solidFill>
                <a:latin typeface="+mn-lt"/>
              </a:rPr>
              <a:t>Interpret data</a:t>
            </a:r>
          </a:p>
          <a:p>
            <a:pPr eaLnBrk="1" hangingPunct="1">
              <a:defRPr/>
            </a:pPr>
            <a:r>
              <a:rPr lang="en-US" sz="1800" dirty="0">
                <a:solidFill>
                  <a:schemeClr val="bg2"/>
                </a:solidFill>
                <a:latin typeface="+mn-lt"/>
              </a:rPr>
              <a:t>Derive data</a:t>
            </a:r>
          </a:p>
          <a:p>
            <a:pPr eaLnBrk="1" hangingPunct="1">
              <a:defRPr/>
            </a:pPr>
            <a:r>
              <a:rPr lang="en-US" sz="1800" dirty="0">
                <a:solidFill>
                  <a:schemeClr val="bg2"/>
                </a:solidFill>
                <a:latin typeface="+mn-lt"/>
              </a:rPr>
              <a:t>Produce research outputs</a:t>
            </a:r>
          </a:p>
          <a:p>
            <a:pPr eaLnBrk="1" hangingPunct="1">
              <a:defRPr/>
            </a:pPr>
            <a:r>
              <a:rPr lang="en-US" sz="1800" dirty="0">
                <a:solidFill>
                  <a:schemeClr val="bg2"/>
                </a:solidFill>
                <a:latin typeface="+mn-lt"/>
              </a:rPr>
              <a:t>Think about Author publications</a:t>
            </a:r>
          </a:p>
          <a:p>
            <a:pPr eaLnBrk="1" hangingPunct="1">
              <a:defRPr/>
            </a:pPr>
            <a:r>
              <a:rPr lang="en-US" sz="1800" dirty="0">
                <a:solidFill>
                  <a:schemeClr val="bg2"/>
                </a:solidFill>
                <a:latin typeface="+mn-lt"/>
              </a:rPr>
              <a:t>Prepare data for preservation</a:t>
            </a:r>
          </a:p>
          <a:p>
            <a:endParaRPr lang="en-CA" dirty="0"/>
          </a:p>
        </p:txBody>
      </p:sp>
      <p:sp>
        <p:nvSpPr>
          <p:cNvPr id="4" name="Slide Number Placeholder 3">
            <a:extLst>
              <a:ext uri="{FF2B5EF4-FFF2-40B4-BE49-F238E27FC236}">
                <a16:creationId xmlns:a16="http://schemas.microsoft.com/office/drawing/2014/main" id="{C5C0283F-83DD-4E19-2CC4-FA952AA194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70414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4F7F-9D8C-0970-308F-9BDBC992E16B}"/>
              </a:ext>
            </a:extLst>
          </p:cNvPr>
          <p:cNvSpPr>
            <a:spLocks noGrp="1"/>
          </p:cNvSpPr>
          <p:nvPr>
            <p:ph type="title"/>
          </p:nvPr>
        </p:nvSpPr>
        <p:spPr/>
        <p:txBody>
          <a:bodyPr>
            <a:noAutofit/>
          </a:bodyPr>
          <a:lstStyle/>
          <a:p>
            <a:r>
              <a:rPr lang="en-CA" sz="2400" i="0" u="none" strike="noStrike" dirty="0">
                <a:solidFill>
                  <a:srgbClr val="000000"/>
                </a:solidFill>
                <a:effectLst/>
                <a:latin typeface="Arial" panose="020B0604020202020204" pitchFamily="34" charset="0"/>
              </a:rPr>
              <a:t>Acronyms</a:t>
            </a:r>
            <a:endParaRPr lang="en-CA" sz="2400" dirty="0"/>
          </a:p>
        </p:txBody>
      </p:sp>
      <p:sp>
        <p:nvSpPr>
          <p:cNvPr id="3" name="Text Placeholder 2">
            <a:extLst>
              <a:ext uri="{FF2B5EF4-FFF2-40B4-BE49-F238E27FC236}">
                <a16:creationId xmlns:a16="http://schemas.microsoft.com/office/drawing/2014/main" id="{51A3EAB0-E551-B65E-4C17-7D0575B03386}"/>
              </a:ext>
            </a:extLst>
          </p:cNvPr>
          <p:cNvSpPr>
            <a:spLocks noGrp="1"/>
          </p:cNvSpPr>
          <p:nvPr>
            <p:ph type="body" idx="1"/>
          </p:nvPr>
        </p:nvSpPr>
        <p:spPr/>
        <p:txBody>
          <a:bodyPr>
            <a:normAutofit fontScale="92500" lnSpcReduction="20000"/>
          </a:bodyPr>
          <a:lstStyle/>
          <a:p>
            <a:pPr fontAlgn="base"/>
            <a:r>
              <a:rPr lang="en-CA" sz="1800" b="0" i="0" u="none" strike="noStrike" dirty="0">
                <a:solidFill>
                  <a:srgbClr val="595959"/>
                </a:solidFill>
                <a:effectLst/>
                <a:latin typeface="Arial" panose="020B0604020202020204" pitchFamily="34" charset="0"/>
              </a:rPr>
              <a:t> Research Data Management </a:t>
            </a:r>
          </a:p>
          <a:p>
            <a:pPr lvl="1" fontAlgn="base"/>
            <a:r>
              <a:rPr lang="en-CA" sz="1600" b="0" i="0" u="none" strike="noStrike" dirty="0">
                <a:solidFill>
                  <a:srgbClr val="595959"/>
                </a:solidFill>
                <a:effectLst/>
                <a:latin typeface="Arial" panose="020B0604020202020204" pitchFamily="34" charset="0"/>
              </a:rPr>
              <a:t>aka RDM </a:t>
            </a:r>
          </a:p>
          <a:p>
            <a:pPr lvl="1" fontAlgn="base"/>
            <a:r>
              <a:rPr lang="en-CA" sz="1600" b="0" i="0" u="none" strike="noStrike" dirty="0">
                <a:solidFill>
                  <a:srgbClr val="595959"/>
                </a:solidFill>
                <a:effectLst/>
                <a:latin typeface="Arial" panose="020B0604020202020204" pitchFamily="34" charset="0"/>
              </a:rPr>
              <a:t>aka Data Management</a:t>
            </a:r>
          </a:p>
          <a:p>
            <a:pPr lvl="1" fontAlgn="base"/>
            <a:r>
              <a:rPr lang="en-CA" sz="1600" b="0" i="0" u="none" strike="noStrike" dirty="0">
                <a:solidFill>
                  <a:srgbClr val="595959"/>
                </a:solidFill>
                <a:effectLst/>
                <a:latin typeface="Arial" panose="020B0604020202020204" pitchFamily="34" charset="0"/>
              </a:rPr>
              <a:t>aka DM</a:t>
            </a:r>
          </a:p>
          <a:p>
            <a:pPr fontAlgn="base"/>
            <a:endParaRPr lang="en-CA" sz="1800" b="0" i="0" u="none" strike="noStrike" dirty="0">
              <a:solidFill>
                <a:srgbClr val="595959"/>
              </a:solidFill>
              <a:effectLst/>
              <a:latin typeface="Arial" panose="020B0604020202020204" pitchFamily="34" charset="0"/>
            </a:endParaRPr>
          </a:p>
          <a:p>
            <a:pPr fontAlgn="base"/>
            <a:r>
              <a:rPr lang="en-CA" sz="1800" b="0" i="0" u="none" strike="noStrike" dirty="0">
                <a:solidFill>
                  <a:srgbClr val="595959"/>
                </a:solidFill>
                <a:effectLst/>
                <a:latin typeface="Arial" panose="020B0604020202020204" pitchFamily="34" charset="0"/>
              </a:rPr>
              <a:t>Data Management Plan</a:t>
            </a:r>
          </a:p>
          <a:p>
            <a:pPr lvl="1" fontAlgn="base"/>
            <a:r>
              <a:rPr lang="en-CA" sz="1600" b="0" i="0" u="none" strike="noStrike" dirty="0">
                <a:solidFill>
                  <a:srgbClr val="595959"/>
                </a:solidFill>
                <a:effectLst/>
                <a:latin typeface="Arial" panose="020B0604020202020204" pitchFamily="34" charset="0"/>
              </a:rPr>
              <a:t>aka DMP </a:t>
            </a:r>
          </a:p>
          <a:p>
            <a:pPr lvl="1" fontAlgn="base"/>
            <a:r>
              <a:rPr lang="en-CA" sz="1600" b="0" i="0" u="none" strike="noStrike" dirty="0">
                <a:solidFill>
                  <a:srgbClr val="595959"/>
                </a:solidFill>
                <a:effectLst/>
                <a:latin typeface="Arial" panose="020B0604020202020204" pitchFamily="34" charset="0"/>
              </a:rPr>
              <a:t>aka Research DMP </a:t>
            </a:r>
          </a:p>
          <a:p>
            <a:pPr lvl="1" fontAlgn="base"/>
            <a:r>
              <a:rPr lang="en-CA" sz="1600" b="0" i="0" u="none" strike="noStrike" dirty="0">
                <a:solidFill>
                  <a:srgbClr val="595959"/>
                </a:solidFill>
                <a:effectLst/>
                <a:latin typeface="Arial" panose="020B0604020202020204" pitchFamily="34" charset="0"/>
              </a:rPr>
              <a:t>aka RDMP</a:t>
            </a:r>
          </a:p>
          <a:p>
            <a:pPr lvl="1" fontAlgn="base"/>
            <a:endParaRPr lang="en-CA" sz="1600" b="0" i="0" u="none" strike="noStrike" dirty="0">
              <a:solidFill>
                <a:srgbClr val="595959"/>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D64F3A7-53B3-5EC3-23EF-09E342B54C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187361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278D-B024-3ADB-9200-CA90A755445A}"/>
              </a:ext>
            </a:extLst>
          </p:cNvPr>
          <p:cNvSpPr>
            <a:spLocks noGrp="1"/>
          </p:cNvSpPr>
          <p:nvPr>
            <p:ph type="title"/>
          </p:nvPr>
        </p:nvSpPr>
        <p:spPr/>
        <p:txBody>
          <a:bodyPr>
            <a:normAutofit fontScale="90000"/>
          </a:bodyPr>
          <a:lstStyle/>
          <a:p>
            <a:r>
              <a:rPr lang="en-CA" dirty="0"/>
              <a:t>Preserve</a:t>
            </a:r>
          </a:p>
        </p:txBody>
      </p:sp>
      <p:sp>
        <p:nvSpPr>
          <p:cNvPr id="3" name="Text Placeholder 2">
            <a:extLst>
              <a:ext uri="{FF2B5EF4-FFF2-40B4-BE49-F238E27FC236}">
                <a16:creationId xmlns:a16="http://schemas.microsoft.com/office/drawing/2014/main" id="{3EB46E84-E402-594B-900E-794E006E17B1}"/>
              </a:ext>
            </a:extLst>
          </p:cNvPr>
          <p:cNvSpPr>
            <a:spLocks noGrp="1"/>
          </p:cNvSpPr>
          <p:nvPr>
            <p:ph type="body" idx="1"/>
          </p:nvPr>
        </p:nvSpPr>
        <p:spPr>
          <a:xfrm>
            <a:off x="729325" y="2078874"/>
            <a:ext cx="3774300" cy="2601541"/>
          </a:xfrm>
        </p:spPr>
        <p:txBody>
          <a:bodyPr>
            <a:normAutofit fontScale="77500" lnSpcReduction="20000"/>
          </a:bodyPr>
          <a:lstStyle/>
          <a:p>
            <a:pPr eaLnBrk="1" hangingPunct="1">
              <a:defRPr/>
            </a:pPr>
            <a:r>
              <a:rPr lang="en-US" sz="2100" dirty="0">
                <a:solidFill>
                  <a:schemeClr val="bg2"/>
                </a:solidFill>
                <a:latin typeface="+mn-lt"/>
              </a:rPr>
              <a:t>Migrate data to best format</a:t>
            </a:r>
          </a:p>
          <a:p>
            <a:pPr lvl="1">
              <a:defRPr/>
            </a:pPr>
            <a:r>
              <a:rPr lang="en-US" sz="2100" dirty="0">
                <a:solidFill>
                  <a:schemeClr val="bg2"/>
                </a:solidFill>
                <a:latin typeface="+mn-lt"/>
              </a:rPr>
              <a:t>Non-proprietary best</a:t>
            </a:r>
          </a:p>
          <a:p>
            <a:pPr marL="146050" indent="0" eaLnBrk="1" hangingPunct="1">
              <a:buNone/>
              <a:defRPr/>
            </a:pPr>
            <a:endParaRPr lang="en-US" sz="2100" dirty="0">
              <a:solidFill>
                <a:schemeClr val="bg2"/>
              </a:solidFill>
              <a:latin typeface="+mn-lt"/>
            </a:endParaRPr>
          </a:p>
          <a:p>
            <a:pPr eaLnBrk="1" hangingPunct="1">
              <a:defRPr/>
            </a:pPr>
            <a:r>
              <a:rPr lang="en-US" sz="2100" dirty="0">
                <a:solidFill>
                  <a:schemeClr val="bg2"/>
                </a:solidFill>
                <a:latin typeface="+mn-lt"/>
              </a:rPr>
              <a:t>Back-up and store data</a:t>
            </a:r>
          </a:p>
          <a:p>
            <a:pPr lvl="1">
              <a:defRPr/>
            </a:pPr>
            <a:r>
              <a:rPr lang="en-US" sz="2100" dirty="0">
                <a:solidFill>
                  <a:schemeClr val="bg2"/>
                </a:solidFill>
                <a:latin typeface="+mn-lt"/>
                <a:hlinkClick r:id="rId3"/>
              </a:rPr>
              <a:t>3-2-1</a:t>
            </a:r>
            <a:endParaRPr lang="en-US" sz="2100" dirty="0">
              <a:solidFill>
                <a:schemeClr val="bg2"/>
              </a:solidFill>
              <a:latin typeface="+mn-lt"/>
            </a:endParaRPr>
          </a:p>
          <a:p>
            <a:pPr marL="615950" lvl="1" indent="0">
              <a:buNone/>
              <a:defRPr/>
            </a:pPr>
            <a:endParaRPr lang="en-US" sz="2100" dirty="0">
              <a:solidFill>
                <a:schemeClr val="bg2"/>
              </a:solidFill>
              <a:latin typeface="+mn-lt"/>
            </a:endParaRPr>
          </a:p>
          <a:p>
            <a:pPr eaLnBrk="1" hangingPunct="1">
              <a:defRPr/>
            </a:pPr>
            <a:r>
              <a:rPr lang="en-US" sz="2100" dirty="0">
                <a:solidFill>
                  <a:schemeClr val="bg2"/>
                </a:solidFill>
                <a:latin typeface="+mn-lt"/>
              </a:rPr>
              <a:t>Create metadata and documentation</a:t>
            </a:r>
          </a:p>
          <a:p>
            <a:pPr marL="146050" indent="0" eaLnBrk="1" hangingPunct="1">
              <a:buNone/>
              <a:defRPr/>
            </a:pPr>
            <a:endParaRPr lang="en-US" sz="2100" dirty="0">
              <a:solidFill>
                <a:schemeClr val="bg2"/>
              </a:solidFill>
              <a:latin typeface="+mn-lt"/>
            </a:endParaRPr>
          </a:p>
          <a:p>
            <a:pPr eaLnBrk="1" hangingPunct="1">
              <a:defRPr/>
            </a:pPr>
            <a:r>
              <a:rPr lang="en-US" sz="2100" dirty="0">
                <a:solidFill>
                  <a:schemeClr val="bg2"/>
                </a:solidFill>
                <a:latin typeface="+mn-lt"/>
              </a:rPr>
              <a:t>Archive data</a:t>
            </a:r>
          </a:p>
          <a:p>
            <a:pPr marL="146050" indent="0">
              <a:buNone/>
            </a:pPr>
            <a:endParaRPr lang="en-CA" dirty="0"/>
          </a:p>
        </p:txBody>
      </p:sp>
      <p:sp>
        <p:nvSpPr>
          <p:cNvPr id="4" name="Text Placeholder 3">
            <a:extLst>
              <a:ext uri="{FF2B5EF4-FFF2-40B4-BE49-F238E27FC236}">
                <a16:creationId xmlns:a16="http://schemas.microsoft.com/office/drawing/2014/main" id="{AFC7EFCB-A91D-46C0-98C9-8E2A111C1087}"/>
              </a:ext>
            </a:extLst>
          </p:cNvPr>
          <p:cNvSpPr>
            <a:spLocks noGrp="1"/>
          </p:cNvSpPr>
          <p:nvPr>
            <p:ph type="body" idx="2"/>
          </p:nvPr>
        </p:nvSpPr>
        <p:spPr/>
        <p:txBody>
          <a:bodyPr/>
          <a:lstStyle/>
          <a:p>
            <a:pPr marL="146050" indent="0">
              <a:buNone/>
            </a:pPr>
            <a:r>
              <a:rPr lang="en-CA" dirty="0"/>
              <a:t>  </a:t>
            </a:r>
          </a:p>
        </p:txBody>
      </p:sp>
      <p:sp>
        <p:nvSpPr>
          <p:cNvPr id="5" name="Slide Number Placeholder 4">
            <a:extLst>
              <a:ext uri="{FF2B5EF4-FFF2-40B4-BE49-F238E27FC236}">
                <a16:creationId xmlns:a16="http://schemas.microsoft.com/office/drawing/2014/main" id="{5DD6FE62-F35D-E1CD-7EA4-F40725B2DA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8" name="TextBox 7">
            <a:extLst>
              <a:ext uri="{FF2B5EF4-FFF2-40B4-BE49-F238E27FC236}">
                <a16:creationId xmlns:a16="http://schemas.microsoft.com/office/drawing/2014/main" id="{BE4FD05F-B7D3-9150-2E90-DEE4774348C0}"/>
              </a:ext>
            </a:extLst>
          </p:cNvPr>
          <p:cNvSpPr txBox="1"/>
          <p:nvPr/>
        </p:nvSpPr>
        <p:spPr>
          <a:xfrm>
            <a:off x="4393793" y="4449584"/>
            <a:ext cx="4142509" cy="230832"/>
          </a:xfrm>
          <a:prstGeom prst="rect">
            <a:avLst/>
          </a:prstGeom>
          <a:noFill/>
        </p:spPr>
        <p:txBody>
          <a:bodyPr wrap="square">
            <a:spAutoFit/>
          </a:bodyPr>
          <a:lstStyle/>
          <a:p>
            <a:pPr marL="114300" indent="0" eaLnBrk="1" hangingPunct="1">
              <a:lnSpc>
                <a:spcPct val="90000"/>
              </a:lnSpc>
              <a:buNone/>
            </a:pPr>
            <a:r>
              <a:rPr lang="en-CA" altLang="en-US" sz="1000" b="0" i="0" dirty="0"/>
              <a:t>Source: </a:t>
            </a:r>
            <a:r>
              <a:rPr lang="en-CA" altLang="en-US" sz="1000" i="0" dirty="0">
                <a:hlinkClick r:id="rId4"/>
              </a:rPr>
              <a:t>https://www.datarecoverygroup.com/articles/types-data-loss</a:t>
            </a:r>
            <a:r>
              <a:rPr lang="en-CA" altLang="en-US" sz="1000" dirty="0"/>
              <a:t> </a:t>
            </a:r>
            <a:r>
              <a:rPr lang="en-CA" altLang="en-US" sz="1000" i="0" dirty="0"/>
              <a:t> </a:t>
            </a:r>
          </a:p>
        </p:txBody>
      </p:sp>
      <p:pic>
        <p:nvPicPr>
          <p:cNvPr id="9" name="Content Placeholder 5">
            <a:extLst>
              <a:ext uri="{FF2B5EF4-FFF2-40B4-BE49-F238E27FC236}">
                <a16:creationId xmlns:a16="http://schemas.microsoft.com/office/drawing/2014/main" id="{E0B2C10C-362C-5E20-E0B5-37583245DFAB}"/>
              </a:ext>
            </a:extLst>
          </p:cNvPr>
          <p:cNvPicPr>
            <a:picLocks noChangeAspect="1"/>
          </p:cNvPicPr>
          <p:nvPr/>
        </p:nvPicPr>
        <p:blipFill>
          <a:blip r:embed="rId5"/>
          <a:stretch>
            <a:fillRect/>
          </a:stretch>
        </p:blipFill>
        <p:spPr>
          <a:xfrm>
            <a:off x="4640374" y="2138334"/>
            <a:ext cx="3774301" cy="1905123"/>
          </a:xfrm>
          <a:prstGeom prst="rect">
            <a:avLst/>
          </a:prstGeom>
          <a:noFill/>
          <a:ln>
            <a:noFill/>
          </a:ln>
        </p:spPr>
      </p:pic>
    </p:spTree>
    <p:extLst>
      <p:ext uri="{BB962C8B-B14F-4D97-AF65-F5344CB8AC3E}">
        <p14:creationId xmlns:p14="http://schemas.microsoft.com/office/powerpoint/2010/main" val="4079710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51C0-0F6B-2F5C-22EE-06F3881A2E70}"/>
              </a:ext>
            </a:extLst>
          </p:cNvPr>
          <p:cNvSpPr>
            <a:spLocks noGrp="1"/>
          </p:cNvSpPr>
          <p:nvPr>
            <p:ph type="title"/>
          </p:nvPr>
        </p:nvSpPr>
        <p:spPr/>
        <p:txBody>
          <a:bodyPr>
            <a:noAutofit/>
          </a:bodyPr>
          <a:lstStyle/>
          <a:p>
            <a:r>
              <a:rPr lang="en-CA" sz="2800" dirty="0">
                <a:latin typeface="+mn-lt"/>
              </a:rPr>
              <a:t>Access</a:t>
            </a:r>
          </a:p>
        </p:txBody>
      </p:sp>
      <p:sp>
        <p:nvSpPr>
          <p:cNvPr id="3" name="Text Placeholder 2">
            <a:extLst>
              <a:ext uri="{FF2B5EF4-FFF2-40B4-BE49-F238E27FC236}">
                <a16:creationId xmlns:a16="http://schemas.microsoft.com/office/drawing/2014/main" id="{554FD8FE-E9A2-F723-83C0-C8C2B96C13A1}"/>
              </a:ext>
            </a:extLst>
          </p:cNvPr>
          <p:cNvSpPr>
            <a:spLocks noGrp="1"/>
          </p:cNvSpPr>
          <p:nvPr>
            <p:ph type="body" idx="1"/>
          </p:nvPr>
        </p:nvSpPr>
        <p:spPr/>
        <p:txBody>
          <a:bodyPr>
            <a:normAutofit lnSpcReduction="10000"/>
          </a:bodyPr>
          <a:lstStyle/>
          <a:p>
            <a:pPr eaLnBrk="1" hangingPunct="1">
              <a:defRPr/>
            </a:pPr>
            <a:r>
              <a:rPr lang="en-US" altLang="en-US" sz="1800" dirty="0">
                <a:solidFill>
                  <a:schemeClr val="bg2"/>
                </a:solidFill>
                <a:latin typeface="+mn-lt"/>
              </a:rPr>
              <a:t>Determine what the access will be</a:t>
            </a:r>
          </a:p>
          <a:p>
            <a:pPr eaLnBrk="1" hangingPunct="1">
              <a:defRPr/>
            </a:pPr>
            <a:endParaRPr lang="en-US" altLang="en-US" sz="1800" dirty="0">
              <a:solidFill>
                <a:schemeClr val="bg2"/>
              </a:solidFill>
              <a:latin typeface="+mn-lt"/>
            </a:endParaRPr>
          </a:p>
          <a:p>
            <a:pPr eaLnBrk="1" hangingPunct="1">
              <a:defRPr/>
            </a:pPr>
            <a:r>
              <a:rPr lang="en-US" altLang="en-US" sz="1800" dirty="0">
                <a:solidFill>
                  <a:schemeClr val="bg2"/>
                </a:solidFill>
                <a:latin typeface="+mn-lt"/>
              </a:rPr>
              <a:t>Distribute data</a:t>
            </a:r>
          </a:p>
          <a:p>
            <a:pPr eaLnBrk="1" hangingPunct="1">
              <a:defRPr/>
            </a:pPr>
            <a:endParaRPr lang="en-US" altLang="en-US" sz="1800" dirty="0">
              <a:solidFill>
                <a:schemeClr val="bg2"/>
              </a:solidFill>
              <a:latin typeface="+mn-lt"/>
            </a:endParaRPr>
          </a:p>
          <a:p>
            <a:pPr eaLnBrk="1" hangingPunct="1">
              <a:defRPr/>
            </a:pPr>
            <a:r>
              <a:rPr lang="en-US" altLang="en-US" sz="1800" dirty="0">
                <a:solidFill>
                  <a:schemeClr val="bg2"/>
                </a:solidFill>
                <a:latin typeface="+mn-lt"/>
              </a:rPr>
              <a:t>Share data</a:t>
            </a:r>
          </a:p>
          <a:p>
            <a:pPr eaLnBrk="1" hangingPunct="1">
              <a:defRPr/>
            </a:pPr>
            <a:endParaRPr lang="en-US" altLang="en-US" sz="1800" dirty="0">
              <a:solidFill>
                <a:schemeClr val="bg2"/>
              </a:solidFill>
              <a:latin typeface="+mn-lt"/>
            </a:endParaRPr>
          </a:p>
          <a:p>
            <a:pPr eaLnBrk="1" hangingPunct="1">
              <a:defRPr/>
            </a:pPr>
            <a:r>
              <a:rPr lang="en-US" altLang="en-US" sz="1800" dirty="0">
                <a:solidFill>
                  <a:schemeClr val="bg2"/>
                </a:solidFill>
                <a:latin typeface="+mn-lt"/>
              </a:rPr>
              <a:t>Promote data</a:t>
            </a:r>
          </a:p>
          <a:p>
            <a:pPr marL="146050" indent="0">
              <a:buNone/>
            </a:pPr>
            <a:endParaRPr lang="en-CA" dirty="0"/>
          </a:p>
        </p:txBody>
      </p:sp>
      <p:sp>
        <p:nvSpPr>
          <p:cNvPr id="4" name="Slide Number Placeholder 3">
            <a:extLst>
              <a:ext uri="{FF2B5EF4-FFF2-40B4-BE49-F238E27FC236}">
                <a16:creationId xmlns:a16="http://schemas.microsoft.com/office/drawing/2014/main" id="{F7FF7671-E619-155A-0DB1-EE4E586C04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94139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C8F55-8A39-48D8-CFD0-9F5EC45F2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3135A-2872-CA45-EB7B-4E2F2F628FB6}"/>
              </a:ext>
            </a:extLst>
          </p:cNvPr>
          <p:cNvSpPr>
            <a:spLocks noGrp="1"/>
          </p:cNvSpPr>
          <p:nvPr>
            <p:ph type="title"/>
          </p:nvPr>
        </p:nvSpPr>
        <p:spPr/>
        <p:txBody>
          <a:bodyPr>
            <a:noAutofit/>
          </a:bodyPr>
          <a:lstStyle/>
          <a:p>
            <a:r>
              <a:rPr lang="en-CA" sz="2800" dirty="0">
                <a:latin typeface="+mn-lt"/>
              </a:rPr>
              <a:t>Reuse</a:t>
            </a:r>
          </a:p>
        </p:txBody>
      </p:sp>
      <p:sp>
        <p:nvSpPr>
          <p:cNvPr id="3" name="Text Placeholder 2">
            <a:extLst>
              <a:ext uri="{FF2B5EF4-FFF2-40B4-BE49-F238E27FC236}">
                <a16:creationId xmlns:a16="http://schemas.microsoft.com/office/drawing/2014/main" id="{0677DEAB-90ED-FD65-1CA5-26738E583EE7}"/>
              </a:ext>
            </a:extLst>
          </p:cNvPr>
          <p:cNvSpPr>
            <a:spLocks noGrp="1"/>
          </p:cNvSpPr>
          <p:nvPr>
            <p:ph type="body" idx="1"/>
          </p:nvPr>
        </p:nvSpPr>
        <p:spPr/>
        <p:txBody>
          <a:bodyPr/>
          <a:lstStyle/>
          <a:p>
            <a:pPr eaLnBrk="1" hangingPunct="1">
              <a:defRPr/>
            </a:pPr>
            <a:r>
              <a:rPr lang="en-US" sz="1800" dirty="0">
                <a:solidFill>
                  <a:schemeClr val="bg2"/>
                </a:solidFill>
                <a:latin typeface="+mn-lt"/>
              </a:rPr>
              <a:t>Follow-up research</a:t>
            </a:r>
          </a:p>
          <a:p>
            <a:pPr marL="146050" indent="0" eaLnBrk="1" hangingPunct="1">
              <a:buNone/>
              <a:defRPr/>
            </a:pPr>
            <a:endParaRPr lang="en-US" sz="1800" dirty="0">
              <a:solidFill>
                <a:schemeClr val="bg2"/>
              </a:solidFill>
              <a:latin typeface="+mn-lt"/>
            </a:endParaRPr>
          </a:p>
          <a:p>
            <a:pPr eaLnBrk="1" hangingPunct="1">
              <a:defRPr/>
            </a:pPr>
            <a:r>
              <a:rPr lang="en-US" sz="1800" dirty="0">
                <a:solidFill>
                  <a:schemeClr val="bg2"/>
                </a:solidFill>
                <a:latin typeface="+mn-lt"/>
              </a:rPr>
              <a:t>New research</a:t>
            </a:r>
          </a:p>
          <a:p>
            <a:pPr lvl="1">
              <a:defRPr/>
            </a:pPr>
            <a:r>
              <a:rPr lang="en-US" sz="1600" dirty="0">
                <a:solidFill>
                  <a:schemeClr val="bg2"/>
                </a:solidFill>
                <a:latin typeface="+mn-lt"/>
              </a:rPr>
              <a:t>Scrutinize findings</a:t>
            </a:r>
          </a:p>
          <a:p>
            <a:pPr marL="615950" lvl="1" indent="0">
              <a:buNone/>
              <a:defRPr/>
            </a:pPr>
            <a:endParaRPr lang="en-US" sz="1600" dirty="0">
              <a:solidFill>
                <a:schemeClr val="bg2"/>
              </a:solidFill>
              <a:latin typeface="+mn-lt"/>
            </a:endParaRPr>
          </a:p>
          <a:p>
            <a:pPr eaLnBrk="1" hangingPunct="1">
              <a:defRPr/>
            </a:pPr>
            <a:r>
              <a:rPr lang="en-US" sz="1800" dirty="0">
                <a:solidFill>
                  <a:schemeClr val="bg2"/>
                </a:solidFill>
                <a:latin typeface="+mn-lt"/>
              </a:rPr>
              <a:t>Teaching and learning</a:t>
            </a:r>
          </a:p>
          <a:p>
            <a:endParaRPr lang="en-CA" dirty="0"/>
          </a:p>
        </p:txBody>
      </p:sp>
      <p:sp>
        <p:nvSpPr>
          <p:cNvPr id="4" name="Slide Number Placeholder 3">
            <a:extLst>
              <a:ext uri="{FF2B5EF4-FFF2-40B4-BE49-F238E27FC236}">
                <a16:creationId xmlns:a16="http://schemas.microsoft.com/office/drawing/2014/main" id="{513C16C8-58CB-076C-B7A0-EF37F75B1A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485998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2B2A-4B00-E00D-7481-D82D693E70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5B55F3-7C66-FE05-0B5C-3564608DB8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2050" name="Picture 2">
            <a:extLst>
              <a:ext uri="{FF2B5EF4-FFF2-40B4-BE49-F238E27FC236}">
                <a16:creationId xmlns:a16="http://schemas.microsoft.com/office/drawing/2014/main" id="{6CAC12EC-BF7B-E8E2-903E-29EAACD29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91" y="367146"/>
            <a:ext cx="60960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01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0532-0493-6270-FF31-129CB99695FF}"/>
              </a:ext>
            </a:extLst>
          </p:cNvPr>
          <p:cNvSpPr>
            <a:spLocks noGrp="1"/>
          </p:cNvSpPr>
          <p:nvPr>
            <p:ph type="title"/>
          </p:nvPr>
        </p:nvSpPr>
        <p:spPr/>
        <p:txBody>
          <a:bodyPr>
            <a:normAutofit fontScale="90000"/>
          </a:bodyPr>
          <a:lstStyle/>
          <a:p>
            <a:r>
              <a:rPr lang="en-CA" dirty="0"/>
              <a:t>FAIR</a:t>
            </a:r>
          </a:p>
        </p:txBody>
      </p:sp>
      <p:sp>
        <p:nvSpPr>
          <p:cNvPr id="3" name="Text Placeholder 2">
            <a:extLst>
              <a:ext uri="{FF2B5EF4-FFF2-40B4-BE49-F238E27FC236}">
                <a16:creationId xmlns:a16="http://schemas.microsoft.com/office/drawing/2014/main" id="{C9FB9C93-DC9C-9A95-BA3A-85F0186F8C20}"/>
              </a:ext>
            </a:extLst>
          </p:cNvPr>
          <p:cNvSpPr>
            <a:spLocks noGrp="1"/>
          </p:cNvSpPr>
          <p:nvPr>
            <p:ph type="body" idx="1"/>
          </p:nvPr>
        </p:nvSpPr>
        <p:spPr>
          <a:xfrm>
            <a:off x="726097" y="1773381"/>
            <a:ext cx="3774300" cy="3066473"/>
          </a:xfrm>
        </p:spPr>
        <p:txBody>
          <a:bodyPr>
            <a:normAutofit fontScale="92500" lnSpcReduction="20000"/>
          </a:bodyPr>
          <a:lstStyle/>
          <a:p>
            <a:pPr marL="146050" indent="0">
              <a:spcBef>
                <a:spcPts val="0"/>
              </a:spcBef>
              <a:spcAft>
                <a:spcPts val="0"/>
              </a:spcAft>
              <a:buNone/>
              <a:defRPr/>
            </a:pPr>
            <a:r>
              <a:rPr lang="en" sz="2100" dirty="0">
                <a:solidFill>
                  <a:schemeClr val="bg2"/>
                </a:solidFill>
                <a:latin typeface="+mn-lt"/>
              </a:rPr>
              <a:t>An international guiding principle focused towards making data</a:t>
            </a:r>
            <a:r>
              <a:rPr lang="en" sz="2100" dirty="0">
                <a:latin typeface="+mn-lt"/>
              </a:rPr>
              <a:t> </a:t>
            </a:r>
          </a:p>
          <a:p>
            <a:pPr marL="342900" indent="-342900">
              <a:spcBef>
                <a:spcPts val="0"/>
              </a:spcBef>
              <a:spcAft>
                <a:spcPts val="0"/>
              </a:spcAft>
              <a:buFontTx/>
              <a:buChar char="-"/>
              <a:defRPr/>
            </a:pPr>
            <a:r>
              <a:rPr lang="en" sz="2100" b="1" dirty="0">
                <a:solidFill>
                  <a:srgbClr val="0000FF"/>
                </a:solidFill>
                <a:latin typeface="+mn-lt"/>
              </a:rPr>
              <a:t>F</a:t>
            </a:r>
            <a:r>
              <a:rPr lang="en" sz="2100" dirty="0">
                <a:solidFill>
                  <a:schemeClr val="bg2"/>
                </a:solidFill>
                <a:latin typeface="+mn-lt"/>
              </a:rPr>
              <a:t>indable</a:t>
            </a:r>
            <a:r>
              <a:rPr lang="en" sz="2100" dirty="0">
                <a:latin typeface="+mn-lt"/>
              </a:rPr>
              <a:t> </a:t>
            </a:r>
          </a:p>
          <a:p>
            <a:pPr marL="342900" indent="-342900">
              <a:spcBef>
                <a:spcPts val="0"/>
              </a:spcBef>
              <a:spcAft>
                <a:spcPts val="0"/>
              </a:spcAft>
              <a:buFontTx/>
              <a:buChar char="-"/>
              <a:defRPr/>
            </a:pPr>
            <a:r>
              <a:rPr lang="en" sz="2100" b="1" dirty="0">
                <a:solidFill>
                  <a:srgbClr val="0000FF"/>
                </a:solidFill>
                <a:latin typeface="+mn-lt"/>
              </a:rPr>
              <a:t>A</a:t>
            </a:r>
            <a:r>
              <a:rPr lang="en" sz="2100" dirty="0">
                <a:solidFill>
                  <a:schemeClr val="bg2"/>
                </a:solidFill>
                <a:latin typeface="+mn-lt"/>
              </a:rPr>
              <a:t>ccessible</a:t>
            </a:r>
            <a:r>
              <a:rPr lang="en" sz="2100" dirty="0">
                <a:latin typeface="+mn-lt"/>
              </a:rPr>
              <a:t> </a:t>
            </a:r>
          </a:p>
          <a:p>
            <a:pPr marL="342900" indent="-342900">
              <a:spcBef>
                <a:spcPts val="0"/>
              </a:spcBef>
              <a:spcAft>
                <a:spcPts val="0"/>
              </a:spcAft>
              <a:buFontTx/>
              <a:buChar char="-"/>
              <a:defRPr/>
            </a:pPr>
            <a:r>
              <a:rPr lang="en" sz="2100" b="1" dirty="0">
                <a:solidFill>
                  <a:srgbClr val="0000FF"/>
                </a:solidFill>
                <a:latin typeface="+mn-lt"/>
              </a:rPr>
              <a:t>I</a:t>
            </a:r>
            <a:r>
              <a:rPr lang="en" sz="2100" dirty="0">
                <a:solidFill>
                  <a:schemeClr val="bg2"/>
                </a:solidFill>
                <a:latin typeface="+mn-lt"/>
              </a:rPr>
              <a:t>nteroperable</a:t>
            </a:r>
          </a:p>
          <a:p>
            <a:pPr marL="342900" indent="-342900">
              <a:spcBef>
                <a:spcPts val="0"/>
              </a:spcBef>
              <a:spcAft>
                <a:spcPts val="0"/>
              </a:spcAft>
              <a:buFontTx/>
              <a:buChar char="-"/>
              <a:defRPr/>
            </a:pPr>
            <a:r>
              <a:rPr lang="en" sz="2100" b="1" dirty="0">
                <a:solidFill>
                  <a:srgbClr val="0000FF"/>
                </a:solidFill>
                <a:latin typeface="+mn-lt"/>
              </a:rPr>
              <a:t>R</a:t>
            </a:r>
            <a:r>
              <a:rPr lang="en" sz="2100" dirty="0">
                <a:solidFill>
                  <a:schemeClr val="bg2"/>
                </a:solidFill>
                <a:latin typeface="+mn-lt"/>
              </a:rPr>
              <a:t>eusable</a:t>
            </a:r>
          </a:p>
          <a:p>
            <a:pPr marL="342900" indent="-342900">
              <a:spcBef>
                <a:spcPts val="0"/>
              </a:spcBef>
              <a:spcAft>
                <a:spcPts val="0"/>
              </a:spcAft>
              <a:buFontTx/>
              <a:buChar char="-"/>
              <a:defRPr/>
            </a:pPr>
            <a:endParaRPr lang="en" dirty="0"/>
          </a:p>
          <a:p>
            <a:pPr marL="146050" indent="0">
              <a:spcBef>
                <a:spcPts val="0"/>
              </a:spcBef>
              <a:spcAft>
                <a:spcPts val="0"/>
              </a:spcAft>
              <a:buNone/>
              <a:defRPr/>
            </a:pPr>
            <a:endParaRPr lang="en" dirty="0"/>
          </a:p>
          <a:p>
            <a:pPr marL="146050" indent="0">
              <a:spcBef>
                <a:spcPts val="0"/>
              </a:spcBef>
              <a:spcAft>
                <a:spcPts val="0"/>
              </a:spcAft>
              <a:buNone/>
              <a:defRPr/>
            </a:pPr>
            <a:endParaRPr lang="en" dirty="0"/>
          </a:p>
          <a:p>
            <a:pPr marL="146050" indent="0">
              <a:spcBef>
                <a:spcPts val="0"/>
              </a:spcBef>
              <a:spcAft>
                <a:spcPts val="0"/>
              </a:spcAft>
              <a:buNone/>
              <a:defRPr/>
            </a:pPr>
            <a:r>
              <a:rPr lang="en" dirty="0">
                <a:solidFill>
                  <a:schemeClr val="bg2"/>
                </a:solidFill>
                <a:latin typeface="+mn-lt"/>
              </a:rPr>
              <a:t>Key Resource: </a:t>
            </a:r>
            <a:r>
              <a:rPr lang="en-US" dirty="0">
                <a:solidFill>
                  <a:schemeClr val="bg2"/>
                </a:solidFill>
                <a:latin typeface="+mn-lt"/>
              </a:rPr>
              <a:t>go</a:t>
            </a:r>
            <a:r>
              <a:rPr lang="en" dirty="0">
                <a:solidFill>
                  <a:schemeClr val="bg2"/>
                </a:solidFill>
                <a:latin typeface="+mn-lt"/>
              </a:rPr>
              <a:t>-fair.org</a:t>
            </a:r>
          </a:p>
          <a:p>
            <a:pPr marL="146050" indent="0">
              <a:spcBef>
                <a:spcPts val="0"/>
              </a:spcBef>
              <a:spcAft>
                <a:spcPts val="0"/>
              </a:spcAft>
              <a:buNone/>
              <a:defRPr/>
            </a:pPr>
            <a:r>
              <a:rPr lang="en-US" sz="1200" dirty="0">
                <a:latin typeface="+mn-lt"/>
                <a:hlinkClick r:id="rId2"/>
              </a:rPr>
              <a:t>https://www.go-fair.org/fair-principles/</a:t>
            </a:r>
            <a:endParaRPr lang="en-CA" dirty="0">
              <a:latin typeface="+mn-lt"/>
            </a:endParaRPr>
          </a:p>
        </p:txBody>
      </p:sp>
      <p:sp>
        <p:nvSpPr>
          <p:cNvPr id="4" name="Text Placeholder 3">
            <a:extLst>
              <a:ext uri="{FF2B5EF4-FFF2-40B4-BE49-F238E27FC236}">
                <a16:creationId xmlns:a16="http://schemas.microsoft.com/office/drawing/2014/main" id="{350A2980-B571-389D-B826-8A46F84DD62E}"/>
              </a:ext>
            </a:extLst>
          </p:cNvPr>
          <p:cNvSpPr>
            <a:spLocks noGrp="1"/>
          </p:cNvSpPr>
          <p:nvPr>
            <p:ph type="body" idx="2"/>
          </p:nvPr>
        </p:nvSpPr>
        <p:spPr/>
        <p:txBody>
          <a:bodyPr/>
          <a:lstStyle/>
          <a:p>
            <a:pPr marL="146050" indent="0">
              <a:buNone/>
            </a:pPr>
            <a:r>
              <a:rPr lang="en-CA" dirty="0"/>
              <a:t>   </a:t>
            </a:r>
          </a:p>
        </p:txBody>
      </p:sp>
      <p:sp>
        <p:nvSpPr>
          <p:cNvPr id="5" name="Slide Number Placeholder 4">
            <a:extLst>
              <a:ext uri="{FF2B5EF4-FFF2-40B4-BE49-F238E27FC236}">
                <a16:creationId xmlns:a16="http://schemas.microsoft.com/office/drawing/2014/main" id="{327A1D07-5370-45BB-F9AF-DE423D184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6" name="Google Shape;206;p46" descr="Visual showcasing the FAIR principle">
            <a:extLst>
              <a:ext uri="{FF2B5EF4-FFF2-40B4-BE49-F238E27FC236}">
                <a16:creationId xmlns:a16="http://schemas.microsoft.com/office/drawing/2014/main" id="{33A438B0-FB3A-8F88-66AD-731E9F77E25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736" y="1586250"/>
            <a:ext cx="3170093" cy="29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71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9A9F1-DDED-BD2D-39F4-28079DB30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0CCE0-5846-09F1-604D-F05ED9B1831A}"/>
              </a:ext>
            </a:extLst>
          </p:cNvPr>
          <p:cNvSpPr>
            <a:spLocks noGrp="1"/>
          </p:cNvSpPr>
          <p:nvPr>
            <p:ph type="title"/>
          </p:nvPr>
        </p:nvSpPr>
        <p:spPr/>
        <p:txBody>
          <a:bodyPr>
            <a:normAutofit fontScale="90000"/>
          </a:bodyPr>
          <a:lstStyle/>
          <a:p>
            <a:r>
              <a:rPr lang="en-CA" sz="3100" dirty="0">
                <a:latin typeface="+mj-lt"/>
              </a:rPr>
              <a:t>FAIR</a:t>
            </a:r>
            <a:r>
              <a:rPr lang="en-CA" dirty="0">
                <a:latin typeface="+mj-lt"/>
              </a:rPr>
              <a:t> </a:t>
            </a:r>
            <a:r>
              <a:rPr lang="en-CA" sz="1800" dirty="0">
                <a:latin typeface="+mj-lt"/>
              </a:rPr>
              <a:t>(cont’d)</a:t>
            </a:r>
          </a:p>
        </p:txBody>
      </p:sp>
      <p:sp>
        <p:nvSpPr>
          <p:cNvPr id="3" name="Text Placeholder 2">
            <a:extLst>
              <a:ext uri="{FF2B5EF4-FFF2-40B4-BE49-F238E27FC236}">
                <a16:creationId xmlns:a16="http://schemas.microsoft.com/office/drawing/2014/main" id="{80FDB66F-4B84-6EA0-91DE-65D8C94B172B}"/>
              </a:ext>
            </a:extLst>
          </p:cNvPr>
          <p:cNvSpPr>
            <a:spLocks noGrp="1"/>
          </p:cNvSpPr>
          <p:nvPr>
            <p:ph type="body" idx="1"/>
          </p:nvPr>
        </p:nvSpPr>
        <p:spPr>
          <a:xfrm>
            <a:off x="729450" y="2078875"/>
            <a:ext cx="7688700" cy="2871816"/>
          </a:xfrm>
        </p:spPr>
        <p:txBody>
          <a:bodyPr>
            <a:normAutofit fontScale="92500" lnSpcReduction="10000"/>
          </a:bodyPr>
          <a:lstStyle/>
          <a:p>
            <a:r>
              <a:rPr lang="en-US" altLang="en-US" sz="1700" b="1" dirty="0">
                <a:solidFill>
                  <a:schemeClr val="bg2"/>
                </a:solidFill>
                <a:latin typeface="+mn-lt"/>
              </a:rPr>
              <a:t>Findable</a:t>
            </a:r>
          </a:p>
          <a:p>
            <a:pPr lvl="1"/>
            <a:r>
              <a:rPr lang="en-US" altLang="en-US" sz="1400" dirty="0">
                <a:solidFill>
                  <a:schemeClr val="bg2"/>
                </a:solidFill>
                <a:latin typeface="+mn-lt"/>
              </a:rPr>
              <a:t>Data &amp; </a:t>
            </a:r>
            <a:r>
              <a:rPr lang="en-CA" altLang="en-US" sz="1400" dirty="0">
                <a:solidFill>
                  <a:schemeClr val="bg2"/>
                </a:solidFill>
                <a:latin typeface="+mn-lt"/>
              </a:rPr>
              <a:t>supplementary materials have sufficiently rich metadata, and a unique and persistent identifier.</a:t>
            </a:r>
          </a:p>
          <a:p>
            <a:r>
              <a:rPr lang="en-CA" altLang="en-US" sz="1700" b="1" dirty="0">
                <a:solidFill>
                  <a:schemeClr val="bg2"/>
                </a:solidFill>
                <a:latin typeface="+mn-lt"/>
              </a:rPr>
              <a:t>Accessible</a:t>
            </a:r>
          </a:p>
          <a:p>
            <a:pPr lvl="1"/>
            <a:r>
              <a:rPr lang="en-CA" altLang="en-US" sz="1400" dirty="0">
                <a:solidFill>
                  <a:schemeClr val="bg2"/>
                </a:solidFill>
                <a:latin typeface="+mn-lt"/>
              </a:rPr>
              <a:t>Metadata &amp; data are understandable to humans and machines. Data is deposited in a trusted repository.</a:t>
            </a:r>
          </a:p>
          <a:p>
            <a:r>
              <a:rPr lang="en-CA" altLang="en-US" sz="1700" b="1" dirty="0">
                <a:solidFill>
                  <a:schemeClr val="bg2"/>
                </a:solidFill>
                <a:latin typeface="+mn-lt"/>
              </a:rPr>
              <a:t>Interoperable</a:t>
            </a:r>
          </a:p>
          <a:p>
            <a:pPr lvl="1"/>
            <a:r>
              <a:rPr lang="en-CA" altLang="en-US" sz="1400" dirty="0">
                <a:solidFill>
                  <a:schemeClr val="bg2"/>
                </a:solidFill>
                <a:latin typeface="+mn-lt"/>
              </a:rPr>
              <a:t>Metadata use a formal, </a:t>
            </a:r>
            <a:r>
              <a:rPr lang="en-US" altLang="en-US" sz="1400" dirty="0">
                <a:solidFill>
                  <a:schemeClr val="bg2"/>
                </a:solidFill>
                <a:latin typeface="+mn-lt"/>
              </a:rPr>
              <a:t>accessible, shared, and broadly applicable language for knowledge representation.</a:t>
            </a:r>
          </a:p>
          <a:p>
            <a:r>
              <a:rPr lang="en-US" altLang="en-US" sz="1700" b="1" dirty="0">
                <a:solidFill>
                  <a:schemeClr val="bg2"/>
                </a:solidFill>
                <a:latin typeface="+mn-lt"/>
              </a:rPr>
              <a:t>Reusable</a:t>
            </a:r>
          </a:p>
          <a:p>
            <a:pPr lvl="1"/>
            <a:r>
              <a:rPr lang="en-US" altLang="en-US" sz="1400" dirty="0">
                <a:solidFill>
                  <a:schemeClr val="bg2"/>
                </a:solidFill>
                <a:latin typeface="+mn-lt"/>
              </a:rPr>
              <a:t>Data &amp; collections have clear usage licenses and provide accurate information on provenance.</a:t>
            </a:r>
            <a:endParaRPr lang="en-CA" altLang="en-US" sz="1400" dirty="0">
              <a:solidFill>
                <a:schemeClr val="bg2"/>
              </a:solidFill>
              <a:latin typeface="+mn-lt"/>
            </a:endParaRPr>
          </a:p>
          <a:p>
            <a:pPr marL="146050" indent="0">
              <a:buNone/>
            </a:pPr>
            <a:endParaRPr lang="en-CA" dirty="0"/>
          </a:p>
        </p:txBody>
      </p:sp>
      <p:sp>
        <p:nvSpPr>
          <p:cNvPr id="4" name="Slide Number Placeholder 3">
            <a:extLst>
              <a:ext uri="{FF2B5EF4-FFF2-40B4-BE49-F238E27FC236}">
                <a16:creationId xmlns:a16="http://schemas.microsoft.com/office/drawing/2014/main" id="{7BB9A65E-5918-66D0-1838-1BF19CD231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1396580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1FD4-FA0E-92A8-3E23-75FE95775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DFE00-C5D6-649D-1033-15C3DC41AAA3}"/>
              </a:ext>
            </a:extLst>
          </p:cNvPr>
          <p:cNvSpPr>
            <a:spLocks noGrp="1"/>
          </p:cNvSpPr>
          <p:nvPr>
            <p:ph type="title"/>
          </p:nvPr>
        </p:nvSpPr>
        <p:spPr/>
        <p:txBody>
          <a:bodyPr/>
          <a:lstStyle/>
          <a:p>
            <a:r>
              <a:rPr lang="en-CA" dirty="0"/>
              <a:t>Questions?</a:t>
            </a:r>
          </a:p>
        </p:txBody>
      </p:sp>
      <p:sp>
        <p:nvSpPr>
          <p:cNvPr id="3" name="Slide Number Placeholder 2">
            <a:extLst>
              <a:ext uri="{FF2B5EF4-FFF2-40B4-BE49-F238E27FC236}">
                <a16:creationId xmlns:a16="http://schemas.microsoft.com/office/drawing/2014/main" id="{1A3D86A3-3775-54F2-BE73-9DC219F00A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910207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1D0F-3599-B14E-1DFC-E4029CE580FE}"/>
              </a:ext>
            </a:extLst>
          </p:cNvPr>
          <p:cNvSpPr>
            <a:spLocks noGrp="1"/>
          </p:cNvSpPr>
          <p:nvPr>
            <p:ph type="title"/>
          </p:nvPr>
        </p:nvSpPr>
        <p:spPr/>
        <p:txBody>
          <a:bodyPr>
            <a:normAutofit fontScale="90000"/>
          </a:bodyPr>
          <a:lstStyle/>
          <a:p>
            <a:r>
              <a:rPr lang="en-CA" dirty="0">
                <a:solidFill>
                  <a:schemeClr val="bg2"/>
                </a:solidFill>
              </a:rPr>
              <a:t>RDM</a:t>
            </a:r>
          </a:p>
        </p:txBody>
      </p:sp>
      <p:sp>
        <p:nvSpPr>
          <p:cNvPr id="3" name="Text Placeholder 2">
            <a:extLst>
              <a:ext uri="{FF2B5EF4-FFF2-40B4-BE49-F238E27FC236}">
                <a16:creationId xmlns:a16="http://schemas.microsoft.com/office/drawing/2014/main" id="{B8A4DBD2-6FDA-A7F2-7394-319144F5D2D9}"/>
              </a:ext>
            </a:extLst>
          </p:cNvPr>
          <p:cNvSpPr>
            <a:spLocks noGrp="1"/>
          </p:cNvSpPr>
          <p:nvPr>
            <p:ph type="body" idx="1"/>
          </p:nvPr>
        </p:nvSpPr>
        <p:spPr>
          <a:xfrm>
            <a:off x="729450" y="1853850"/>
            <a:ext cx="7688700" cy="2828985"/>
          </a:xfrm>
        </p:spPr>
        <p:txBody>
          <a:bodyPr>
            <a:normAutofit fontScale="85000" lnSpcReduction="20000"/>
          </a:bodyPr>
          <a:lstStyle/>
          <a:p>
            <a:pPr>
              <a:defRPr/>
            </a:pPr>
            <a:r>
              <a:rPr lang="en-US" sz="2400" dirty="0">
                <a:solidFill>
                  <a:schemeClr val="bg2"/>
                </a:solidFill>
                <a:latin typeface="+mn-lt"/>
              </a:rPr>
              <a:t>We have been talking RDM since the beginning!</a:t>
            </a:r>
          </a:p>
          <a:p>
            <a:pPr marL="146050" indent="0">
              <a:buNone/>
              <a:defRPr/>
            </a:pPr>
            <a:endParaRPr lang="en-US" altLang="en-US" sz="2400" dirty="0">
              <a:solidFill>
                <a:schemeClr val="bg2"/>
              </a:solidFill>
              <a:latin typeface="+mn-lt"/>
            </a:endParaRPr>
          </a:p>
          <a:p>
            <a:pPr>
              <a:defRPr/>
            </a:pPr>
            <a:r>
              <a:rPr lang="en-US" altLang="en-US" sz="2400" dirty="0">
                <a:solidFill>
                  <a:schemeClr val="bg2"/>
                </a:solidFill>
                <a:latin typeface="+mn-lt"/>
              </a:rPr>
              <a:t>What is RDM?</a:t>
            </a:r>
          </a:p>
          <a:p>
            <a:pPr lvl="1">
              <a:defRPr/>
            </a:pPr>
            <a:r>
              <a:rPr lang="en-US" altLang="en-US" sz="1600" dirty="0">
                <a:solidFill>
                  <a:schemeClr val="bg2"/>
                </a:solidFill>
                <a:latin typeface="+mn-lt"/>
              </a:rPr>
              <a:t>“</a:t>
            </a:r>
            <a:r>
              <a:rPr lang="en-GB" sz="1600" dirty="0">
                <a:solidFill>
                  <a:schemeClr val="bg2"/>
                </a:solidFill>
                <a:latin typeface="+mn-lt"/>
              </a:rPr>
              <a:t>It encompasses the processes applied throughout the lifecycle of a research project to guide the collection, documentation, storage, sharing, and preservation of research data, and allows researchers to find and access data.”</a:t>
            </a:r>
            <a:endParaRPr lang="en-US" altLang="en-US" sz="1600" dirty="0">
              <a:solidFill>
                <a:schemeClr val="bg2"/>
              </a:solidFill>
              <a:latin typeface="+mn-lt"/>
            </a:endParaRPr>
          </a:p>
          <a:p>
            <a:pPr lvl="2">
              <a:defRPr/>
            </a:pPr>
            <a:r>
              <a:rPr lang="en-US" altLang="en-US" sz="1600" dirty="0">
                <a:solidFill>
                  <a:schemeClr val="bg2"/>
                </a:solidFill>
                <a:latin typeface="+mn-lt"/>
              </a:rPr>
              <a:t>Source: </a:t>
            </a:r>
            <a:r>
              <a:rPr lang="en-US" altLang="en-US" sz="1600" dirty="0">
                <a:solidFill>
                  <a:schemeClr val="bg2"/>
                </a:solidFill>
                <a:latin typeface="+mn-lt"/>
                <a:hlinkClick r:id="rId3">
                  <a:extLst>
                    <a:ext uri="{A12FA001-AC4F-418D-AE19-62706E023703}">
                      <ahyp:hlinkClr xmlns:ahyp="http://schemas.microsoft.com/office/drawing/2018/hyperlinkcolor" val="tx"/>
                    </a:ext>
                  </a:extLst>
                </a:hlinkClick>
              </a:rPr>
              <a:t>https://alliancecan.ca/en/services/research-data-management</a:t>
            </a:r>
            <a:r>
              <a:rPr lang="en-US" altLang="en-US" sz="1600" dirty="0">
                <a:solidFill>
                  <a:schemeClr val="bg2"/>
                </a:solidFill>
                <a:latin typeface="+mn-lt"/>
              </a:rPr>
              <a:t> </a:t>
            </a:r>
          </a:p>
          <a:p>
            <a:pPr marL="0" indent="0">
              <a:buFont typeface="Wingdings" panose="05000000000000000000" pitchFamily="2" charset="2"/>
              <a:buNone/>
              <a:defRPr/>
            </a:pPr>
            <a:endParaRPr lang="en-US" altLang="en-US" sz="2400" dirty="0">
              <a:solidFill>
                <a:schemeClr val="bg2"/>
              </a:solidFill>
              <a:latin typeface="+mn-lt"/>
            </a:endParaRPr>
          </a:p>
          <a:p>
            <a:pPr>
              <a:defRPr/>
            </a:pPr>
            <a:r>
              <a:rPr lang="en-US" altLang="en-US" sz="2400" dirty="0">
                <a:solidFill>
                  <a:schemeClr val="bg2"/>
                </a:solidFill>
                <a:latin typeface="+mn-lt"/>
              </a:rPr>
              <a:t>Includes: </a:t>
            </a:r>
          </a:p>
          <a:p>
            <a:pPr lvl="1">
              <a:defRPr/>
            </a:pPr>
            <a:r>
              <a:rPr lang="en-US" altLang="en-US" sz="1600" b="0" dirty="0">
                <a:solidFill>
                  <a:schemeClr val="bg2"/>
                </a:solidFill>
                <a:latin typeface="+mn-lt"/>
              </a:rPr>
              <a:t>Sound practices; data curation; and data stewardship</a:t>
            </a:r>
          </a:p>
          <a:p>
            <a:endParaRPr lang="en-CA" dirty="0"/>
          </a:p>
        </p:txBody>
      </p:sp>
      <p:sp>
        <p:nvSpPr>
          <p:cNvPr id="4" name="Slide Number Placeholder 3">
            <a:extLst>
              <a:ext uri="{FF2B5EF4-FFF2-40B4-BE49-F238E27FC236}">
                <a16:creationId xmlns:a16="http://schemas.microsoft.com/office/drawing/2014/main" id="{FBF6AA9B-6E51-B919-0522-3822071761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845233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C15B-558D-7E29-A700-2E46271E64DF}"/>
              </a:ext>
            </a:extLst>
          </p:cNvPr>
          <p:cNvSpPr>
            <a:spLocks noGrp="1"/>
          </p:cNvSpPr>
          <p:nvPr>
            <p:ph type="title"/>
          </p:nvPr>
        </p:nvSpPr>
        <p:spPr/>
        <p:txBody>
          <a:bodyPr>
            <a:noAutofit/>
          </a:bodyPr>
          <a:lstStyle/>
          <a:p>
            <a:r>
              <a:rPr lang="en-US" altLang="en-US" sz="2800" dirty="0">
                <a:latin typeface="+mn-lt"/>
              </a:rPr>
              <a:t>Benefits of RDM</a:t>
            </a:r>
            <a:endParaRPr lang="en-CA" sz="2800" dirty="0">
              <a:latin typeface="+mn-lt"/>
            </a:endParaRPr>
          </a:p>
        </p:txBody>
      </p:sp>
      <p:sp>
        <p:nvSpPr>
          <p:cNvPr id="3" name="Text Placeholder 2">
            <a:extLst>
              <a:ext uri="{FF2B5EF4-FFF2-40B4-BE49-F238E27FC236}">
                <a16:creationId xmlns:a16="http://schemas.microsoft.com/office/drawing/2014/main" id="{2E6CB6C3-E46D-28D4-F702-9B209173D142}"/>
              </a:ext>
            </a:extLst>
          </p:cNvPr>
          <p:cNvSpPr>
            <a:spLocks noGrp="1"/>
          </p:cNvSpPr>
          <p:nvPr>
            <p:ph type="body" idx="1"/>
          </p:nvPr>
        </p:nvSpPr>
        <p:spPr/>
        <p:txBody>
          <a:bodyPr>
            <a:noAutofit/>
          </a:bodyPr>
          <a:lstStyle/>
          <a:p>
            <a:pPr eaLnBrk="1" hangingPunct="1">
              <a:defRPr/>
            </a:pPr>
            <a:r>
              <a:rPr lang="en-US" sz="1800" dirty="0">
                <a:solidFill>
                  <a:schemeClr val="bg2"/>
                </a:solidFill>
                <a:latin typeface="+mn-lt"/>
              </a:rPr>
              <a:t>Confirmation of original findings </a:t>
            </a:r>
          </a:p>
          <a:p>
            <a:pPr marL="0" indent="0" eaLnBrk="1" hangingPunct="1">
              <a:buFont typeface="Wingdings" panose="05000000000000000000" pitchFamily="2" charset="2"/>
              <a:buNone/>
              <a:defRPr/>
            </a:pPr>
            <a:endParaRPr lang="en-US" sz="1800" dirty="0">
              <a:solidFill>
                <a:schemeClr val="bg2"/>
              </a:solidFill>
              <a:latin typeface="+mn-lt"/>
            </a:endParaRPr>
          </a:p>
          <a:p>
            <a:pPr eaLnBrk="1" hangingPunct="1">
              <a:defRPr/>
            </a:pPr>
            <a:r>
              <a:rPr lang="en-US" sz="1800" dirty="0">
                <a:solidFill>
                  <a:schemeClr val="bg2"/>
                </a:solidFill>
                <a:latin typeface="+mn-lt"/>
              </a:rPr>
              <a:t>Further research</a:t>
            </a:r>
          </a:p>
          <a:p>
            <a:pPr marL="0" indent="0" eaLnBrk="1" hangingPunct="1">
              <a:buFont typeface="Wingdings" panose="05000000000000000000" pitchFamily="2" charset="2"/>
              <a:buNone/>
              <a:defRPr/>
            </a:pPr>
            <a:endParaRPr lang="en-US" sz="1800" dirty="0">
              <a:solidFill>
                <a:schemeClr val="bg2"/>
              </a:solidFill>
              <a:latin typeface="+mn-lt"/>
            </a:endParaRPr>
          </a:p>
          <a:p>
            <a:pPr eaLnBrk="1" hangingPunct="1">
              <a:defRPr/>
            </a:pPr>
            <a:r>
              <a:rPr lang="en-US" sz="1800" dirty="0">
                <a:solidFill>
                  <a:schemeClr val="bg2"/>
                </a:solidFill>
                <a:latin typeface="+mn-lt"/>
              </a:rPr>
              <a:t>Planning follow-up studies</a:t>
            </a:r>
          </a:p>
          <a:p>
            <a:pPr marL="0" indent="0" eaLnBrk="1" hangingPunct="1">
              <a:buFont typeface="Wingdings" panose="05000000000000000000" pitchFamily="2" charset="2"/>
              <a:buNone/>
              <a:defRPr/>
            </a:pPr>
            <a:endParaRPr lang="en-US" sz="1800" dirty="0">
              <a:solidFill>
                <a:schemeClr val="bg2"/>
              </a:solidFill>
              <a:latin typeface="+mn-lt"/>
            </a:endParaRPr>
          </a:p>
          <a:p>
            <a:pPr eaLnBrk="1" hangingPunct="1">
              <a:defRPr/>
            </a:pPr>
            <a:r>
              <a:rPr lang="en-US" sz="1800" dirty="0">
                <a:solidFill>
                  <a:schemeClr val="bg2"/>
                </a:solidFill>
                <a:latin typeface="+mn-lt"/>
              </a:rPr>
              <a:t>Bonus …</a:t>
            </a:r>
          </a:p>
        </p:txBody>
      </p:sp>
      <p:sp>
        <p:nvSpPr>
          <p:cNvPr id="4" name="Slide Number Placeholder 3">
            <a:extLst>
              <a:ext uri="{FF2B5EF4-FFF2-40B4-BE49-F238E27FC236}">
                <a16:creationId xmlns:a16="http://schemas.microsoft.com/office/drawing/2014/main" id="{24E6C1E4-6115-F689-67DA-AF1ED036A3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379761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48720-9F68-BA48-977B-13C39BDAF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1533B-9FF9-8B20-9029-21935FD12460}"/>
              </a:ext>
            </a:extLst>
          </p:cNvPr>
          <p:cNvSpPr>
            <a:spLocks noGrp="1"/>
          </p:cNvSpPr>
          <p:nvPr>
            <p:ph type="title"/>
          </p:nvPr>
        </p:nvSpPr>
        <p:spPr/>
        <p:txBody>
          <a:bodyPr>
            <a:normAutofit fontScale="90000"/>
          </a:bodyPr>
          <a:lstStyle/>
          <a:p>
            <a:r>
              <a:rPr lang="en-CA" altLang="en-US" sz="3100" dirty="0">
                <a:solidFill>
                  <a:schemeClr val="bg2"/>
                </a:solidFill>
                <a:latin typeface="+mn-lt"/>
              </a:rPr>
              <a:t>Tri-Council RDM Policy </a:t>
            </a:r>
            <a:r>
              <a:rPr lang="en-CA" altLang="en-US" dirty="0" err="1">
                <a:solidFill>
                  <a:srgbClr val="FFFFFF"/>
                </a:solidFill>
              </a:rPr>
              <a:t>Policy</a:t>
            </a:r>
            <a:endParaRPr lang="en-CA" dirty="0"/>
          </a:p>
        </p:txBody>
      </p:sp>
      <p:sp>
        <p:nvSpPr>
          <p:cNvPr id="3" name="Text Placeholder 2">
            <a:extLst>
              <a:ext uri="{FF2B5EF4-FFF2-40B4-BE49-F238E27FC236}">
                <a16:creationId xmlns:a16="http://schemas.microsoft.com/office/drawing/2014/main" id="{C365DBC5-BBA7-2901-4111-1746844E7EFF}"/>
              </a:ext>
            </a:extLst>
          </p:cNvPr>
          <p:cNvSpPr>
            <a:spLocks noGrp="1"/>
          </p:cNvSpPr>
          <p:nvPr>
            <p:ph type="body" idx="1"/>
          </p:nvPr>
        </p:nvSpPr>
        <p:spPr>
          <a:xfrm>
            <a:off x="729450" y="2078875"/>
            <a:ext cx="7688700" cy="2670976"/>
          </a:xfrm>
        </p:spPr>
        <p:txBody>
          <a:bodyPr>
            <a:normAutofit fontScale="85000" lnSpcReduction="10000"/>
          </a:bodyPr>
          <a:lstStyle/>
          <a:p>
            <a:pPr>
              <a:defRPr/>
            </a:pPr>
            <a:r>
              <a:rPr lang="en-CA" sz="2000" dirty="0">
                <a:solidFill>
                  <a:schemeClr val="bg2"/>
                </a:solidFill>
                <a:latin typeface="+mn-lt"/>
              </a:rPr>
              <a:t>Finalized in 2021</a:t>
            </a:r>
          </a:p>
          <a:p>
            <a:pPr lvl="1">
              <a:defRPr/>
            </a:pPr>
            <a:r>
              <a:rPr lang="en-CA" sz="1700" dirty="0">
                <a:solidFill>
                  <a:schemeClr val="bg2"/>
                </a:solidFill>
                <a:latin typeface="+mn-lt"/>
              </a:rPr>
              <a:t>After many years of consultation, revision ,,,</a:t>
            </a:r>
          </a:p>
          <a:p>
            <a:pPr marL="615950" lvl="1" indent="0">
              <a:buNone/>
              <a:defRPr/>
            </a:pPr>
            <a:endParaRPr lang="en-CA" sz="1700" dirty="0">
              <a:solidFill>
                <a:schemeClr val="bg2"/>
              </a:solidFill>
              <a:latin typeface="+mn-lt"/>
            </a:endParaRPr>
          </a:p>
          <a:p>
            <a:pPr>
              <a:defRPr/>
            </a:pPr>
            <a:r>
              <a:rPr lang="en-CA" sz="2000" dirty="0">
                <a:solidFill>
                  <a:schemeClr val="bg2"/>
                </a:solidFill>
                <a:latin typeface="+mn-lt"/>
              </a:rPr>
              <a:t>Policy Objective</a:t>
            </a:r>
          </a:p>
          <a:p>
            <a:pPr lvl="1">
              <a:defRPr/>
            </a:pPr>
            <a:r>
              <a:rPr lang="en-CA" sz="1700" dirty="0">
                <a:solidFill>
                  <a:schemeClr val="bg2"/>
                </a:solidFill>
                <a:latin typeface="+mn-lt"/>
              </a:rPr>
              <a:t>“to support Canadian research excellence by promoting sound data management and data stewardship practices. This policy is not an open data policy.” </a:t>
            </a:r>
          </a:p>
          <a:p>
            <a:pPr marL="0" indent="0">
              <a:buFont typeface="Wingdings" panose="05000000000000000000" pitchFamily="2" charset="2"/>
              <a:buNone/>
              <a:defRPr/>
            </a:pPr>
            <a:endParaRPr lang="en-CA" b="0" dirty="0">
              <a:solidFill>
                <a:schemeClr val="bg2"/>
              </a:solidFill>
              <a:latin typeface="Noto Sans"/>
            </a:endParaRPr>
          </a:p>
          <a:p>
            <a:pPr marL="0" indent="0">
              <a:buFont typeface="Wingdings" panose="05000000000000000000" pitchFamily="2" charset="2"/>
              <a:buNone/>
              <a:defRPr/>
            </a:pPr>
            <a:endParaRPr lang="en-US" altLang="en-US" sz="1000" b="0" dirty="0">
              <a:solidFill>
                <a:schemeClr val="bg2"/>
              </a:solidFill>
              <a:latin typeface="Georgia" panose="02040502050405020303" pitchFamily="18" charset="0"/>
            </a:endParaRPr>
          </a:p>
          <a:p>
            <a:pPr marL="0" indent="0">
              <a:buFont typeface="Wingdings" panose="05000000000000000000" pitchFamily="2" charset="2"/>
              <a:buNone/>
              <a:defRPr/>
            </a:pPr>
            <a:endParaRPr lang="en-US" altLang="en-US" sz="1000" dirty="0">
              <a:solidFill>
                <a:schemeClr val="bg2"/>
              </a:solidFill>
              <a:latin typeface="Georgia" panose="02040502050405020303" pitchFamily="18" charset="0"/>
            </a:endParaRPr>
          </a:p>
          <a:p>
            <a:pPr marL="0" indent="0">
              <a:buFont typeface="Wingdings" panose="05000000000000000000" pitchFamily="2" charset="2"/>
              <a:buNone/>
              <a:defRPr/>
            </a:pPr>
            <a:endParaRPr lang="en-US" altLang="en-US" sz="1000" b="0" dirty="0">
              <a:solidFill>
                <a:schemeClr val="bg2"/>
              </a:solidFill>
              <a:latin typeface="Georgia" panose="02040502050405020303" pitchFamily="18" charset="0"/>
            </a:endParaRPr>
          </a:p>
          <a:p>
            <a:pPr marL="0" indent="0">
              <a:buFont typeface="Wingdings" panose="05000000000000000000" pitchFamily="2" charset="2"/>
              <a:buNone/>
              <a:defRPr/>
            </a:pPr>
            <a:endParaRPr lang="en-US" altLang="en-US" sz="1000" dirty="0">
              <a:solidFill>
                <a:schemeClr val="bg2"/>
              </a:solidFill>
              <a:latin typeface="Georgia" panose="02040502050405020303" pitchFamily="18" charset="0"/>
            </a:endParaRPr>
          </a:p>
          <a:p>
            <a:pPr marL="0" indent="0">
              <a:buFont typeface="Wingdings" panose="05000000000000000000" pitchFamily="2" charset="2"/>
              <a:buNone/>
              <a:defRPr/>
            </a:pPr>
            <a:r>
              <a:rPr lang="en-US" altLang="en-US" sz="1000" b="0" dirty="0">
                <a:solidFill>
                  <a:schemeClr val="bg2"/>
                </a:solidFill>
                <a:latin typeface="Georgia" panose="02040502050405020303" pitchFamily="18" charset="0"/>
              </a:rPr>
              <a:t>Source: </a:t>
            </a:r>
            <a:r>
              <a:rPr lang="en-US" altLang="en-US" sz="1000" b="0" dirty="0">
                <a:latin typeface="Georgia" panose="02040502050405020303" pitchFamily="18" charset="0"/>
                <a:hlinkClick r:id="rId2"/>
              </a:rPr>
              <a:t>http://www.science.gc.ca/eic/site/063.nsf/eng/h_97610.html</a:t>
            </a:r>
            <a:r>
              <a:rPr lang="en-US" altLang="en-US" sz="1000" b="0" dirty="0">
                <a:latin typeface="Georgia" panose="02040502050405020303" pitchFamily="18" charset="0"/>
              </a:rPr>
              <a:t> </a:t>
            </a:r>
          </a:p>
        </p:txBody>
      </p:sp>
      <p:sp>
        <p:nvSpPr>
          <p:cNvPr id="4" name="Slide Number Placeholder 3">
            <a:extLst>
              <a:ext uri="{FF2B5EF4-FFF2-40B4-BE49-F238E27FC236}">
                <a16:creationId xmlns:a16="http://schemas.microsoft.com/office/drawing/2014/main" id="{EBB63CCD-DAA4-8B9D-4C10-5A84AFE9DA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49421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178D-B085-7795-37C4-8A239E05BE5A}"/>
              </a:ext>
            </a:extLst>
          </p:cNvPr>
          <p:cNvSpPr>
            <a:spLocks noGrp="1"/>
          </p:cNvSpPr>
          <p:nvPr>
            <p:ph type="title"/>
          </p:nvPr>
        </p:nvSpPr>
        <p:spPr>
          <a:xfrm>
            <a:off x="311700" y="445025"/>
            <a:ext cx="8520600" cy="572700"/>
          </a:xfrm>
        </p:spPr>
        <p:txBody>
          <a:bodyPr wrap="square" anchor="ctr">
            <a:normAutofit/>
          </a:bodyPr>
          <a:lstStyle/>
          <a:p>
            <a:pPr>
              <a:lnSpc>
                <a:spcPct val="90000"/>
              </a:lnSpc>
            </a:pPr>
            <a:r>
              <a:rPr lang="en-CA" sz="2800" i="0" u="none" strike="noStrike" dirty="0">
                <a:effectLst/>
              </a:rPr>
              <a:t>Research Data</a:t>
            </a:r>
            <a:endParaRPr lang="en-CA" sz="2800" dirty="0"/>
          </a:p>
        </p:txBody>
      </p:sp>
      <p:sp>
        <p:nvSpPr>
          <p:cNvPr id="4" name="Slide Number Placeholder 3">
            <a:extLst>
              <a:ext uri="{FF2B5EF4-FFF2-40B4-BE49-F238E27FC236}">
                <a16:creationId xmlns:a16="http://schemas.microsoft.com/office/drawing/2014/main" id="{1A5E7AA6-DB45-8532-F12F-B2F67C5716CB}"/>
              </a:ext>
            </a:extLst>
          </p:cNvPr>
          <p:cNvSpPr>
            <a:spLocks noGrp="1"/>
          </p:cNvSpPr>
          <p:nvPr>
            <p:ph type="sldNum" idx="12"/>
          </p:nvPr>
        </p:nvSpPr>
        <p:spPr>
          <a:xfrm>
            <a:off x="8536302" y="4749851"/>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4</a:t>
            </a:fld>
            <a:endParaRPr lang="en" sz="900"/>
          </a:p>
        </p:txBody>
      </p:sp>
      <p:pic>
        <p:nvPicPr>
          <p:cNvPr id="1026" name="Picture 2" descr="A cartoon of a hat&#10;&#10;AI-generated content may be incorrect.">
            <a:extLst>
              <a:ext uri="{FF2B5EF4-FFF2-40B4-BE49-F238E27FC236}">
                <a16:creationId xmlns:a16="http://schemas.microsoft.com/office/drawing/2014/main" id="{B8FF3D13-A5EB-450C-6948-3045585E5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90" r="5" b="13762"/>
          <a:stretch/>
        </p:blipFill>
        <p:spPr bwMode="auto">
          <a:xfrm>
            <a:off x="311700" y="1097389"/>
            <a:ext cx="4069800" cy="3264408"/>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1BFE458-3322-04F4-B776-B79FAE0ECC0D}"/>
              </a:ext>
            </a:extLst>
          </p:cNvPr>
          <p:cNvSpPr>
            <a:spLocks noGrp="1"/>
          </p:cNvSpPr>
          <p:nvPr>
            <p:ph type="body" idx="4294967295"/>
          </p:nvPr>
        </p:nvSpPr>
        <p:spPr>
          <a:xfrm>
            <a:off x="4762500" y="1208225"/>
            <a:ext cx="4069800" cy="3264408"/>
          </a:xfrm>
        </p:spPr>
        <p:txBody>
          <a:bodyPr anchor="t">
            <a:normAutofit/>
          </a:bodyPr>
          <a:lstStyle/>
          <a:p>
            <a:pPr>
              <a:spcAft>
                <a:spcPts val="600"/>
              </a:spcAft>
              <a:buClr>
                <a:srgbClr val="000000"/>
              </a:buClr>
              <a:buFont typeface="Arial"/>
            </a:pPr>
            <a:r>
              <a:rPr lang="en-US" sz="2000" b="0" i="0" u="none" strike="noStrike" cap="none" dirty="0">
                <a:solidFill>
                  <a:schemeClr val="lt1"/>
                </a:solidFill>
                <a:effectLst/>
              </a:rPr>
              <a:t>What are they?</a:t>
            </a:r>
          </a:p>
          <a:p>
            <a:pPr>
              <a:spcAft>
                <a:spcPts val="600"/>
              </a:spcAft>
              <a:buClr>
                <a:srgbClr val="000000"/>
              </a:buClr>
              <a:buFont typeface="Arial"/>
            </a:pPr>
            <a:r>
              <a:rPr lang="en-US" sz="2000" b="0" i="0" u="none" strike="noStrike" cap="none" dirty="0">
                <a:solidFill>
                  <a:schemeClr val="lt1"/>
                </a:solidFill>
                <a:effectLst/>
              </a:rPr>
              <a:t>Need to know what they are before we start talking about them!</a:t>
            </a:r>
          </a:p>
          <a:p>
            <a:pPr marL="146050" indent="0">
              <a:spcAft>
                <a:spcPts val="600"/>
              </a:spcAft>
              <a:buClr>
                <a:srgbClr val="000000"/>
              </a:buClr>
              <a:buFont typeface="Arial"/>
              <a:buNone/>
            </a:pPr>
            <a:endParaRPr lang="en-US" sz="2000" b="0" i="0" u="none" strike="noStrike" cap="none" dirty="0">
              <a:solidFill>
                <a:schemeClr val="lt1"/>
              </a:solidFill>
              <a:effectLst/>
            </a:endParaRPr>
          </a:p>
          <a:p>
            <a:pPr>
              <a:spcAft>
                <a:spcPts val="600"/>
              </a:spcAft>
              <a:buClr>
                <a:srgbClr val="000000"/>
              </a:buClr>
              <a:buFont typeface="Arial"/>
            </a:pPr>
            <a:r>
              <a:rPr lang="en-US" sz="2000" b="0" i="0" u="none" strike="noStrike" cap="none" dirty="0">
                <a:solidFill>
                  <a:schemeClr val="lt1"/>
                </a:solidFill>
                <a:effectLst/>
              </a:rPr>
              <a:t>Thinking caps on!</a:t>
            </a:r>
            <a:endParaRPr lang="en-US" sz="2000" b="0" i="0" u="none" strike="noStrike" cap="none" dirty="0">
              <a:solidFill>
                <a:schemeClr val="lt1"/>
              </a:solidFill>
            </a:endParaRPr>
          </a:p>
        </p:txBody>
      </p:sp>
      <p:sp>
        <p:nvSpPr>
          <p:cNvPr id="6" name="TextBox 5">
            <a:extLst>
              <a:ext uri="{FF2B5EF4-FFF2-40B4-BE49-F238E27FC236}">
                <a16:creationId xmlns:a16="http://schemas.microsoft.com/office/drawing/2014/main" id="{470BB6F5-BB62-E595-C2D2-D2B637F3BEE6}"/>
              </a:ext>
            </a:extLst>
          </p:cNvPr>
          <p:cNvSpPr txBox="1"/>
          <p:nvPr/>
        </p:nvSpPr>
        <p:spPr>
          <a:xfrm>
            <a:off x="1103468" y="4706401"/>
            <a:ext cx="1777236" cy="246221"/>
          </a:xfrm>
          <a:prstGeom prst="rect">
            <a:avLst/>
          </a:prstGeom>
          <a:noFill/>
        </p:spPr>
        <p:txBody>
          <a:bodyPr wrap="square">
            <a:spAutoFit/>
          </a:bodyPr>
          <a:lstStyle/>
          <a:p>
            <a:r>
              <a:rPr lang="fr-FR" sz="1000" b="0" i="0" u="none" strike="noStrike" dirty="0">
                <a:solidFill>
                  <a:srgbClr val="595959"/>
                </a:solidFill>
                <a:effectLst/>
                <a:latin typeface="Arial" panose="020B0604020202020204" pitchFamily="34" charset="0"/>
              </a:rPr>
              <a:t>Source: </a:t>
            </a:r>
            <a:r>
              <a:rPr lang="fr-FR" sz="1000" b="0" i="0" u="none" strike="noStrike" dirty="0">
                <a:solidFill>
                  <a:srgbClr val="595959"/>
                </a:solidFill>
                <a:effectLst/>
                <a:latin typeface="Arial" panose="020B0604020202020204" pitchFamily="34" charset="0"/>
                <a:hlinkClick r:id="rId4"/>
              </a:rPr>
              <a:t>https://rb.gy/jxyudl</a:t>
            </a:r>
            <a:r>
              <a:rPr lang="fr-FR" sz="1000" b="0" i="0" u="none" strike="noStrike" dirty="0">
                <a:solidFill>
                  <a:srgbClr val="595959"/>
                </a:solidFill>
                <a:effectLst/>
                <a:latin typeface="Arial" panose="020B0604020202020204" pitchFamily="34" charset="0"/>
              </a:rPr>
              <a:t> </a:t>
            </a:r>
            <a:endParaRPr lang="en-CA" sz="1000" dirty="0"/>
          </a:p>
        </p:txBody>
      </p:sp>
    </p:spTree>
    <p:extLst>
      <p:ext uri="{BB962C8B-B14F-4D97-AF65-F5344CB8AC3E}">
        <p14:creationId xmlns:p14="http://schemas.microsoft.com/office/powerpoint/2010/main" val="1824211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22BB-2F6B-FA5B-E2D5-AA50E07B0267}"/>
              </a:ext>
            </a:extLst>
          </p:cNvPr>
          <p:cNvSpPr>
            <a:spLocks noGrp="1"/>
          </p:cNvSpPr>
          <p:nvPr>
            <p:ph type="title"/>
          </p:nvPr>
        </p:nvSpPr>
        <p:spPr/>
        <p:txBody>
          <a:bodyPr>
            <a:normAutofit fontScale="90000"/>
          </a:bodyPr>
          <a:lstStyle/>
          <a:p>
            <a:r>
              <a:rPr lang="en-CA" altLang="en-US" sz="3100" dirty="0">
                <a:solidFill>
                  <a:schemeClr val="bg2"/>
                </a:solidFill>
                <a:latin typeface="+mn-lt"/>
              </a:rPr>
              <a:t>Tri-Council RDM Policy </a:t>
            </a:r>
            <a:r>
              <a:rPr kumimoji="0" lang="en-CA" altLang="en-US" sz="1600" b="1" i="0" u="none" strike="noStrike" kern="0" cap="none" spc="0" normalizeH="0" baseline="0" noProof="0" dirty="0">
                <a:ln>
                  <a:noFill/>
                </a:ln>
                <a:solidFill>
                  <a:srgbClr val="1A1A1A"/>
                </a:solidFill>
                <a:effectLst/>
                <a:uLnTx/>
                <a:uFillTx/>
                <a:latin typeface="Arial"/>
                <a:sym typeface="Raleway"/>
              </a:rPr>
              <a:t>(cont’d) </a:t>
            </a:r>
            <a:r>
              <a:rPr kumimoji="0" lang="en-CA" altLang="en-US" sz="1600" b="1" i="0" u="none" strike="noStrike" kern="0" cap="none" spc="0" normalizeH="0" baseline="0" noProof="0" dirty="0">
                <a:ln>
                  <a:noFill/>
                </a:ln>
                <a:solidFill>
                  <a:srgbClr val="FFFFFF"/>
                </a:solidFill>
                <a:effectLst/>
                <a:uLnTx/>
                <a:uFillTx/>
                <a:latin typeface="Raleway"/>
                <a:sym typeface="Raleway"/>
              </a:rPr>
              <a:t>RDM </a:t>
            </a:r>
            <a:r>
              <a:rPr lang="en-CA" altLang="en-US" dirty="0">
                <a:solidFill>
                  <a:srgbClr val="FFFFFF"/>
                </a:solidFill>
              </a:rPr>
              <a:t>M Policy</a:t>
            </a:r>
            <a:endParaRPr lang="en-CA" dirty="0"/>
          </a:p>
        </p:txBody>
      </p:sp>
      <p:sp>
        <p:nvSpPr>
          <p:cNvPr id="3" name="Text Placeholder 2">
            <a:extLst>
              <a:ext uri="{FF2B5EF4-FFF2-40B4-BE49-F238E27FC236}">
                <a16:creationId xmlns:a16="http://schemas.microsoft.com/office/drawing/2014/main" id="{8537680C-6B82-31D4-48C5-1E72BF6DCF4E}"/>
              </a:ext>
            </a:extLst>
          </p:cNvPr>
          <p:cNvSpPr>
            <a:spLocks noGrp="1"/>
          </p:cNvSpPr>
          <p:nvPr>
            <p:ph type="body" idx="1"/>
          </p:nvPr>
        </p:nvSpPr>
        <p:spPr>
          <a:xfrm>
            <a:off x="729450" y="2078875"/>
            <a:ext cx="7688700" cy="2670976"/>
          </a:xfrm>
        </p:spPr>
        <p:txBody>
          <a:bodyPr>
            <a:normAutofit/>
          </a:bodyPr>
          <a:lstStyle/>
          <a:p>
            <a:pPr>
              <a:defRPr/>
            </a:pPr>
            <a:r>
              <a:rPr lang="en-CA" sz="1800" b="0" dirty="0">
                <a:solidFill>
                  <a:schemeClr val="bg2"/>
                </a:solidFill>
                <a:latin typeface="+mn-lt"/>
              </a:rPr>
              <a:t>to promote “the importance of data management to researchers, staff &amp; students”</a:t>
            </a:r>
          </a:p>
          <a:p>
            <a:pPr>
              <a:defRPr/>
            </a:pPr>
            <a:r>
              <a:rPr lang="en-CA" sz="1800" b="0" dirty="0">
                <a:solidFill>
                  <a:schemeClr val="bg2"/>
                </a:solidFill>
                <a:latin typeface="+mn-lt"/>
              </a:rPr>
              <a:t>to guide “researchers on how to properly manage data”</a:t>
            </a:r>
          </a:p>
          <a:p>
            <a:pPr>
              <a:defRPr/>
            </a:pPr>
            <a:r>
              <a:rPr lang="en-CA" sz="1800" b="0" dirty="0">
                <a:solidFill>
                  <a:schemeClr val="bg2"/>
                </a:solidFill>
                <a:latin typeface="+mn-lt"/>
              </a:rPr>
              <a:t>to provide, or support “access to, repository services or other platforms that securely preserve, curate and provide appropriate access to research data”</a:t>
            </a:r>
          </a:p>
          <a:p>
            <a:pPr marL="0" indent="0">
              <a:buFont typeface="Wingdings" panose="05000000000000000000" pitchFamily="2" charset="2"/>
              <a:buNone/>
              <a:defRPr/>
            </a:pPr>
            <a:endParaRPr lang="en-CA" b="0" dirty="0">
              <a:solidFill>
                <a:schemeClr val="bg2"/>
              </a:solidFill>
              <a:latin typeface="Noto Sans"/>
            </a:endParaRPr>
          </a:p>
          <a:p>
            <a:pPr marL="0" indent="0">
              <a:buFont typeface="Wingdings" panose="05000000000000000000" pitchFamily="2" charset="2"/>
              <a:buNone/>
              <a:defRPr/>
            </a:pPr>
            <a:r>
              <a:rPr lang="en-US" altLang="en-US" sz="1000" b="0" dirty="0">
                <a:solidFill>
                  <a:schemeClr val="bg2"/>
                </a:solidFill>
                <a:latin typeface="Georgia" panose="02040502050405020303" pitchFamily="18" charset="0"/>
              </a:rPr>
              <a:t>Source: </a:t>
            </a:r>
            <a:r>
              <a:rPr lang="en-US" altLang="en-US" sz="1000" b="0" dirty="0">
                <a:latin typeface="Georgia" panose="02040502050405020303" pitchFamily="18" charset="0"/>
                <a:hlinkClick r:id="rId2"/>
              </a:rPr>
              <a:t>http://www.science.gc.ca/eic/site/063.nsf/eng/h_97610.html</a:t>
            </a:r>
            <a:r>
              <a:rPr lang="en-US" altLang="en-US" sz="1000" b="0" dirty="0">
                <a:latin typeface="Georgia" panose="02040502050405020303" pitchFamily="18" charset="0"/>
              </a:rPr>
              <a:t> </a:t>
            </a:r>
          </a:p>
        </p:txBody>
      </p:sp>
      <p:sp>
        <p:nvSpPr>
          <p:cNvPr id="4" name="Slide Number Placeholder 3">
            <a:extLst>
              <a:ext uri="{FF2B5EF4-FFF2-40B4-BE49-F238E27FC236}">
                <a16:creationId xmlns:a16="http://schemas.microsoft.com/office/drawing/2014/main" id="{BADE80D6-B54E-8A74-476C-0A37DB5366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341607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15B9-FACB-788B-1E3A-B12A7FB2F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3ACF9-3FC6-FAB9-1AA6-644B5E9CAB16}"/>
              </a:ext>
            </a:extLst>
          </p:cNvPr>
          <p:cNvSpPr>
            <a:spLocks noGrp="1"/>
          </p:cNvSpPr>
          <p:nvPr>
            <p:ph type="title"/>
          </p:nvPr>
        </p:nvSpPr>
        <p:spPr/>
        <p:txBody>
          <a:bodyPr>
            <a:normAutofit fontScale="90000"/>
          </a:bodyPr>
          <a:lstStyle/>
          <a:p>
            <a:r>
              <a:rPr lang="en-CA" altLang="en-US" sz="3100" dirty="0">
                <a:solidFill>
                  <a:schemeClr val="bg2"/>
                </a:solidFill>
                <a:latin typeface="+mn-lt"/>
              </a:rPr>
              <a:t>Tri-Council RDM Policy </a:t>
            </a:r>
            <a:r>
              <a:rPr kumimoji="0" lang="en-CA" altLang="en-US" sz="1600" b="1" i="0" u="none" strike="noStrike" kern="0" cap="none" spc="0" normalizeH="0" baseline="0" noProof="0" dirty="0">
                <a:ln>
                  <a:noFill/>
                </a:ln>
                <a:solidFill>
                  <a:srgbClr val="1A1A1A"/>
                </a:solidFill>
                <a:effectLst/>
                <a:uLnTx/>
                <a:uFillTx/>
                <a:latin typeface="Arial"/>
                <a:sym typeface="Raleway"/>
              </a:rPr>
              <a:t>(cont’d) </a:t>
            </a:r>
            <a:r>
              <a:rPr kumimoji="0" lang="en-CA" altLang="en-US" sz="1600" b="1" i="0" u="none" strike="noStrike" kern="0" cap="none" spc="0" normalizeH="0" baseline="0" noProof="0" dirty="0">
                <a:ln>
                  <a:noFill/>
                </a:ln>
                <a:solidFill>
                  <a:srgbClr val="FFFFFF"/>
                </a:solidFill>
                <a:effectLst/>
                <a:uLnTx/>
                <a:uFillTx/>
                <a:latin typeface="Raleway"/>
                <a:sym typeface="Raleway"/>
              </a:rPr>
              <a:t>RDM </a:t>
            </a:r>
            <a:r>
              <a:rPr lang="en-CA" altLang="en-US" dirty="0">
                <a:solidFill>
                  <a:srgbClr val="FFFFFF"/>
                </a:solidFill>
              </a:rPr>
              <a:t>M Policy</a:t>
            </a:r>
            <a:endParaRPr lang="en-CA" dirty="0"/>
          </a:p>
        </p:txBody>
      </p:sp>
      <p:sp>
        <p:nvSpPr>
          <p:cNvPr id="3" name="Text Placeholder 2">
            <a:extLst>
              <a:ext uri="{FF2B5EF4-FFF2-40B4-BE49-F238E27FC236}">
                <a16:creationId xmlns:a16="http://schemas.microsoft.com/office/drawing/2014/main" id="{40641A14-E85B-02ED-9CC6-B1126572B3F0}"/>
              </a:ext>
            </a:extLst>
          </p:cNvPr>
          <p:cNvSpPr>
            <a:spLocks noGrp="1"/>
          </p:cNvSpPr>
          <p:nvPr>
            <p:ph type="body" idx="1"/>
          </p:nvPr>
        </p:nvSpPr>
        <p:spPr>
          <a:xfrm>
            <a:off x="729450" y="2078875"/>
            <a:ext cx="7688700" cy="2779452"/>
          </a:xfrm>
        </p:spPr>
        <p:txBody>
          <a:bodyPr>
            <a:normAutofit fontScale="92500" lnSpcReduction="10000"/>
          </a:bodyPr>
          <a:lstStyle/>
          <a:p>
            <a:pPr marL="146050" indent="0">
              <a:buNone/>
              <a:defRPr/>
            </a:pPr>
            <a:r>
              <a:rPr lang="en-CA" sz="1800" dirty="0">
                <a:solidFill>
                  <a:schemeClr val="bg2"/>
                </a:solidFill>
                <a:latin typeface="+mn-lt"/>
              </a:rPr>
              <a:t>Created around 3 pillars</a:t>
            </a:r>
          </a:p>
          <a:p>
            <a:pPr>
              <a:defRPr/>
            </a:pPr>
            <a:r>
              <a:rPr lang="en-CA" sz="1600" dirty="0">
                <a:solidFill>
                  <a:schemeClr val="bg2"/>
                </a:solidFill>
                <a:latin typeface="+mn-lt"/>
              </a:rPr>
              <a:t>Creating an institutional RDM strategy </a:t>
            </a:r>
          </a:p>
          <a:p>
            <a:pPr lvl="1">
              <a:defRPr/>
            </a:pPr>
            <a:r>
              <a:rPr lang="en-CA" sz="1400" dirty="0">
                <a:solidFill>
                  <a:schemeClr val="bg2"/>
                </a:solidFill>
                <a:latin typeface="+mn-lt"/>
              </a:rPr>
              <a:t>by March 1, 2023</a:t>
            </a:r>
          </a:p>
          <a:p>
            <a:pPr lvl="1">
              <a:defRPr/>
            </a:pPr>
            <a:r>
              <a:rPr lang="en-CA" sz="1400" dirty="0">
                <a:solidFill>
                  <a:schemeClr val="bg2"/>
                </a:solidFill>
                <a:latin typeface="+mn-lt"/>
                <a:hlinkClick r:id="rId3"/>
              </a:rPr>
              <a:t>220 research institutions have complied</a:t>
            </a:r>
            <a:endParaRPr lang="en-CA" sz="1400" dirty="0">
              <a:solidFill>
                <a:schemeClr val="bg2"/>
              </a:solidFill>
              <a:latin typeface="+mn-lt"/>
            </a:endParaRPr>
          </a:p>
          <a:p>
            <a:pPr>
              <a:defRPr/>
            </a:pPr>
            <a:r>
              <a:rPr lang="en-CA" sz="1600" dirty="0">
                <a:solidFill>
                  <a:schemeClr val="bg2"/>
                </a:solidFill>
                <a:latin typeface="+mn-lt"/>
              </a:rPr>
              <a:t>Data Management plans starting in spring 2022</a:t>
            </a:r>
          </a:p>
          <a:p>
            <a:pPr lvl="1">
              <a:defRPr/>
            </a:pPr>
            <a:r>
              <a:rPr lang="en-CA" sz="1400" dirty="0">
                <a:solidFill>
                  <a:schemeClr val="bg2"/>
                </a:solidFill>
                <a:latin typeface="+mn-lt"/>
              </a:rPr>
              <a:t>Being rolled out slowly </a:t>
            </a:r>
          </a:p>
          <a:p>
            <a:pPr lvl="1">
              <a:defRPr/>
            </a:pPr>
            <a:r>
              <a:rPr lang="en-CA" sz="1400" dirty="0">
                <a:solidFill>
                  <a:schemeClr val="bg2"/>
                </a:solidFill>
                <a:latin typeface="+mn-lt"/>
              </a:rPr>
              <a:t>Will eventually be a requirement for researchers for all funding received</a:t>
            </a:r>
          </a:p>
          <a:p>
            <a:pPr>
              <a:defRPr/>
            </a:pPr>
            <a:r>
              <a:rPr lang="en-CA" sz="1600" dirty="0">
                <a:solidFill>
                  <a:schemeClr val="bg2"/>
                </a:solidFill>
                <a:latin typeface="+mn-lt"/>
              </a:rPr>
              <a:t>Data deposit requirement for researchers </a:t>
            </a:r>
          </a:p>
          <a:p>
            <a:pPr lvl="1">
              <a:defRPr/>
            </a:pPr>
            <a:r>
              <a:rPr lang="en-CA" sz="1400" dirty="0">
                <a:solidFill>
                  <a:schemeClr val="bg2"/>
                </a:solidFill>
                <a:latin typeface="+mn-lt"/>
              </a:rPr>
              <a:t>Starting Fall 2025</a:t>
            </a:r>
          </a:p>
          <a:p>
            <a:pPr lvl="1">
              <a:defRPr/>
            </a:pPr>
            <a:r>
              <a:rPr lang="en-CA" sz="1400" dirty="0">
                <a:solidFill>
                  <a:schemeClr val="bg2"/>
                </a:solidFill>
                <a:latin typeface="+mn-lt"/>
              </a:rPr>
              <a:t>Being rolled out slowly</a:t>
            </a:r>
            <a:endParaRPr lang="en-CA" sz="1600" b="0" dirty="0">
              <a:solidFill>
                <a:schemeClr val="bg2"/>
              </a:solidFill>
              <a:latin typeface="+mn-lt"/>
            </a:endParaRPr>
          </a:p>
          <a:p>
            <a:pPr marL="0" indent="0">
              <a:buFont typeface="Wingdings" panose="05000000000000000000" pitchFamily="2" charset="2"/>
              <a:buNone/>
              <a:defRPr/>
            </a:pPr>
            <a:endParaRPr lang="en-CA" b="0" dirty="0">
              <a:solidFill>
                <a:schemeClr val="bg2"/>
              </a:solidFill>
              <a:latin typeface="Noto Sans"/>
            </a:endParaRPr>
          </a:p>
          <a:p>
            <a:pPr marL="0" indent="0">
              <a:buFont typeface="Wingdings" panose="05000000000000000000" pitchFamily="2" charset="2"/>
              <a:buNone/>
              <a:defRPr/>
            </a:pPr>
            <a:r>
              <a:rPr lang="en-US" altLang="en-US" sz="1000" b="0" dirty="0">
                <a:solidFill>
                  <a:schemeClr val="bg2"/>
                </a:solidFill>
                <a:latin typeface="Georgia" panose="02040502050405020303" pitchFamily="18" charset="0"/>
              </a:rPr>
              <a:t>Source: </a:t>
            </a:r>
            <a:r>
              <a:rPr lang="en-US" altLang="en-US" sz="1000" b="0" dirty="0">
                <a:latin typeface="Georgia" panose="02040502050405020303" pitchFamily="18" charset="0"/>
                <a:hlinkClick r:id="rId4"/>
              </a:rPr>
              <a:t>http://www.science.gc.ca/eic/site/063.nsf/eng/h_97610.html</a:t>
            </a:r>
            <a:r>
              <a:rPr lang="en-US" altLang="en-US" sz="1000" b="0" dirty="0">
                <a:latin typeface="Georgia" panose="02040502050405020303" pitchFamily="18" charset="0"/>
              </a:rPr>
              <a:t> </a:t>
            </a:r>
          </a:p>
        </p:txBody>
      </p:sp>
      <p:sp>
        <p:nvSpPr>
          <p:cNvPr id="4" name="Slide Number Placeholder 3">
            <a:extLst>
              <a:ext uri="{FF2B5EF4-FFF2-40B4-BE49-F238E27FC236}">
                <a16:creationId xmlns:a16="http://schemas.microsoft.com/office/drawing/2014/main" id="{ED8EE660-FACE-3B71-2AAC-0B36CC64D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640689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1DBE-3D54-3AC2-A7BF-0D9BBD0E73B1}"/>
              </a:ext>
            </a:extLst>
          </p:cNvPr>
          <p:cNvSpPr>
            <a:spLocks noGrp="1"/>
          </p:cNvSpPr>
          <p:nvPr>
            <p:ph type="title"/>
          </p:nvPr>
        </p:nvSpPr>
        <p:spPr/>
        <p:txBody>
          <a:bodyPr>
            <a:noAutofit/>
          </a:bodyPr>
          <a:lstStyle/>
          <a:p>
            <a:r>
              <a:rPr lang="en-CA" sz="2800" dirty="0">
                <a:latin typeface="+mn-lt"/>
              </a:rPr>
              <a:t>And …</a:t>
            </a:r>
          </a:p>
        </p:txBody>
      </p:sp>
      <p:sp>
        <p:nvSpPr>
          <p:cNvPr id="3" name="Text Placeholder 2">
            <a:extLst>
              <a:ext uri="{FF2B5EF4-FFF2-40B4-BE49-F238E27FC236}">
                <a16:creationId xmlns:a16="http://schemas.microsoft.com/office/drawing/2014/main" id="{D7D6240B-60BF-B9E3-8882-ED96684C4ED0}"/>
              </a:ext>
            </a:extLst>
          </p:cNvPr>
          <p:cNvSpPr>
            <a:spLocks noGrp="1"/>
          </p:cNvSpPr>
          <p:nvPr>
            <p:ph type="body" idx="1"/>
          </p:nvPr>
        </p:nvSpPr>
        <p:spPr/>
        <p:txBody>
          <a:bodyPr/>
          <a:lstStyle/>
          <a:p>
            <a:pPr marL="146050" indent="0">
              <a:buNone/>
            </a:pPr>
            <a:r>
              <a:rPr lang="en-US" altLang="en-US" sz="2000" dirty="0">
                <a:solidFill>
                  <a:schemeClr val="bg2"/>
                </a:solidFill>
                <a:latin typeface="+mn-lt"/>
              </a:rPr>
              <a:t>What could happen if you don’t practice good RDM?</a:t>
            </a:r>
          </a:p>
          <a:p>
            <a:pPr marL="146050" indent="0">
              <a:buNone/>
            </a:pPr>
            <a:endParaRPr lang="en-US" altLang="en-US" dirty="0">
              <a:latin typeface="+mn-lt"/>
            </a:endParaRPr>
          </a:p>
          <a:p>
            <a:pPr marL="146050" indent="0">
              <a:buNone/>
            </a:pPr>
            <a:r>
              <a:rPr lang="en-US" altLang="en-US" sz="1400" dirty="0">
                <a:latin typeface="+mn-lt"/>
                <a:hlinkClick r:id="rId2"/>
              </a:rPr>
              <a:t>https://www.youtube.com/watch?v=N2zK3sAtr-4#t=17</a:t>
            </a:r>
            <a:r>
              <a:rPr lang="en-US" altLang="en-US" sz="1400" dirty="0">
                <a:latin typeface="+mn-lt"/>
              </a:rPr>
              <a:t> </a:t>
            </a:r>
            <a:endParaRPr lang="en-US" sz="1400" dirty="0">
              <a:latin typeface="+mn-lt"/>
            </a:endParaRPr>
          </a:p>
          <a:p>
            <a:pPr marL="146050" indent="0">
              <a:buNone/>
            </a:pPr>
            <a:endParaRPr lang="en-CA" dirty="0"/>
          </a:p>
        </p:txBody>
      </p:sp>
      <p:sp>
        <p:nvSpPr>
          <p:cNvPr id="4" name="Slide Number Placeholder 3">
            <a:extLst>
              <a:ext uri="{FF2B5EF4-FFF2-40B4-BE49-F238E27FC236}">
                <a16:creationId xmlns:a16="http://schemas.microsoft.com/office/drawing/2014/main" id="{9286F530-A734-16A1-1DE8-600DB4F0EF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4053878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6504-1F7A-FA22-F68C-6F3D4DCB047F}"/>
              </a:ext>
            </a:extLst>
          </p:cNvPr>
          <p:cNvSpPr>
            <a:spLocks noGrp="1"/>
          </p:cNvSpPr>
          <p:nvPr>
            <p:ph type="title"/>
          </p:nvPr>
        </p:nvSpPr>
        <p:spPr/>
        <p:txBody>
          <a:bodyPr>
            <a:normAutofit fontScale="90000"/>
          </a:bodyPr>
          <a:lstStyle/>
          <a:p>
            <a:r>
              <a:rPr lang="en-CA" dirty="0"/>
              <a:t>Summing it up …</a:t>
            </a:r>
          </a:p>
        </p:txBody>
      </p:sp>
      <p:sp>
        <p:nvSpPr>
          <p:cNvPr id="3" name="Text Placeholder 2">
            <a:extLst>
              <a:ext uri="{FF2B5EF4-FFF2-40B4-BE49-F238E27FC236}">
                <a16:creationId xmlns:a16="http://schemas.microsoft.com/office/drawing/2014/main" id="{99EC6B9F-3F1C-ACF7-4838-B0671D0ED4FB}"/>
              </a:ext>
            </a:extLst>
          </p:cNvPr>
          <p:cNvSpPr>
            <a:spLocks noGrp="1"/>
          </p:cNvSpPr>
          <p:nvPr>
            <p:ph type="body" idx="1"/>
          </p:nvPr>
        </p:nvSpPr>
        <p:spPr/>
        <p:txBody>
          <a:bodyPr>
            <a:normAutofit/>
          </a:bodyPr>
          <a:lstStyle/>
          <a:p>
            <a:r>
              <a:rPr lang="en-CA" sz="1800" dirty="0">
                <a:solidFill>
                  <a:schemeClr val="bg2"/>
                </a:solidFill>
                <a:latin typeface="+mn-lt"/>
              </a:rPr>
              <a:t>Hopefully you have learned</a:t>
            </a:r>
          </a:p>
          <a:p>
            <a:pPr lvl="1"/>
            <a:r>
              <a:rPr lang="en-CA" sz="1800" dirty="0">
                <a:solidFill>
                  <a:schemeClr val="bg2"/>
                </a:solidFill>
                <a:latin typeface="+mn-lt"/>
              </a:rPr>
              <a:t>What is research data</a:t>
            </a:r>
          </a:p>
          <a:p>
            <a:pPr lvl="1"/>
            <a:r>
              <a:rPr lang="en-CA" sz="1800" dirty="0">
                <a:solidFill>
                  <a:schemeClr val="bg2"/>
                </a:solidFill>
                <a:latin typeface="+mn-lt"/>
              </a:rPr>
              <a:t>What is metadata</a:t>
            </a:r>
          </a:p>
          <a:p>
            <a:pPr lvl="1"/>
            <a:r>
              <a:rPr lang="en-CA" sz="1800" dirty="0">
                <a:solidFill>
                  <a:schemeClr val="bg2"/>
                </a:solidFill>
                <a:latin typeface="+mn-lt"/>
              </a:rPr>
              <a:t>What is RDM</a:t>
            </a:r>
          </a:p>
          <a:p>
            <a:pPr lvl="1"/>
            <a:r>
              <a:rPr lang="en-CA" sz="1800" dirty="0">
                <a:solidFill>
                  <a:schemeClr val="bg2"/>
                </a:solidFill>
                <a:latin typeface="+mn-lt"/>
              </a:rPr>
              <a:t>Why is it important</a:t>
            </a:r>
          </a:p>
          <a:p>
            <a:pPr lvl="1"/>
            <a:r>
              <a:rPr lang="en-CA" sz="1800" dirty="0">
                <a:solidFill>
                  <a:schemeClr val="bg2"/>
                </a:solidFill>
                <a:latin typeface="+mn-lt"/>
              </a:rPr>
              <a:t>RDM best practices</a:t>
            </a:r>
          </a:p>
        </p:txBody>
      </p:sp>
      <p:sp>
        <p:nvSpPr>
          <p:cNvPr id="4" name="Slide Number Placeholder 3">
            <a:extLst>
              <a:ext uri="{FF2B5EF4-FFF2-40B4-BE49-F238E27FC236}">
                <a16:creationId xmlns:a16="http://schemas.microsoft.com/office/drawing/2014/main" id="{0D42F505-91CD-23A8-3AD9-4C0CDEBBF2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2686575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12D8-79E1-51D2-39D8-5A64AAAEA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29625-8D86-E436-172B-147E3096D85A}"/>
              </a:ext>
            </a:extLst>
          </p:cNvPr>
          <p:cNvSpPr>
            <a:spLocks noGrp="1"/>
          </p:cNvSpPr>
          <p:nvPr>
            <p:ph type="title"/>
          </p:nvPr>
        </p:nvSpPr>
        <p:spPr/>
        <p:txBody>
          <a:bodyPr/>
          <a:lstStyle/>
          <a:p>
            <a:r>
              <a:rPr lang="en-CA" dirty="0"/>
              <a:t>Questions?</a:t>
            </a:r>
          </a:p>
        </p:txBody>
      </p:sp>
      <p:sp>
        <p:nvSpPr>
          <p:cNvPr id="3" name="Slide Number Placeholder 2">
            <a:extLst>
              <a:ext uri="{FF2B5EF4-FFF2-40B4-BE49-F238E27FC236}">
                <a16:creationId xmlns:a16="http://schemas.microsoft.com/office/drawing/2014/main" id="{887F49AB-55B9-F8D3-1DFC-1E6C9679F5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217358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F8E514-AC29-6ADE-66F1-08398A358E43}"/>
              </a:ext>
            </a:extLst>
          </p:cNvPr>
          <p:cNvSpPr>
            <a:spLocks noGrp="1"/>
          </p:cNvSpPr>
          <p:nvPr>
            <p:ph type="body" idx="1"/>
          </p:nvPr>
        </p:nvSpPr>
        <p:spPr>
          <a:xfrm>
            <a:off x="729325" y="1431636"/>
            <a:ext cx="3774300" cy="2908339"/>
          </a:xfrm>
        </p:spPr>
        <p:txBody>
          <a:bodyPr/>
          <a:lstStyle/>
          <a:p>
            <a:pPr marL="146050" indent="0">
              <a:buNone/>
            </a:pPr>
            <a:r>
              <a:rPr lang="en-CA" dirty="0"/>
              <a:t>  </a:t>
            </a:r>
          </a:p>
        </p:txBody>
      </p:sp>
      <p:sp>
        <p:nvSpPr>
          <p:cNvPr id="4" name="Text Placeholder 3">
            <a:extLst>
              <a:ext uri="{FF2B5EF4-FFF2-40B4-BE49-F238E27FC236}">
                <a16:creationId xmlns:a16="http://schemas.microsoft.com/office/drawing/2014/main" id="{B1A8DEC2-A8A9-D407-664F-421DA750A3D5}"/>
              </a:ext>
            </a:extLst>
          </p:cNvPr>
          <p:cNvSpPr>
            <a:spLocks noGrp="1"/>
          </p:cNvSpPr>
          <p:nvPr>
            <p:ph type="body" idx="2"/>
          </p:nvPr>
        </p:nvSpPr>
        <p:spPr>
          <a:xfrm>
            <a:off x="4643604" y="1431636"/>
            <a:ext cx="3774300" cy="2908339"/>
          </a:xfrm>
        </p:spPr>
        <p:txBody>
          <a:bodyPr>
            <a:normAutofit/>
          </a:bodyPr>
          <a:lstStyle/>
          <a:p>
            <a:pPr marL="146050" indent="0">
              <a:buNone/>
            </a:pPr>
            <a:r>
              <a:rPr lang="en-CA" sz="2800" i="1" dirty="0">
                <a:solidFill>
                  <a:schemeClr val="accent3"/>
                </a:solidFill>
                <a:latin typeface="+mn-lt"/>
              </a:rPr>
              <a:t>Please log into OSF during the break!</a:t>
            </a:r>
          </a:p>
        </p:txBody>
      </p:sp>
      <p:sp>
        <p:nvSpPr>
          <p:cNvPr id="5" name="Slide Number Placeholder 4">
            <a:extLst>
              <a:ext uri="{FF2B5EF4-FFF2-40B4-BE49-F238E27FC236}">
                <a16:creationId xmlns:a16="http://schemas.microsoft.com/office/drawing/2014/main" id="{EF718AB8-6D7A-DC22-BE91-7594ED9F98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pic>
        <p:nvPicPr>
          <p:cNvPr id="7" name="Picture 6">
            <a:extLst>
              <a:ext uri="{FF2B5EF4-FFF2-40B4-BE49-F238E27FC236}">
                <a16:creationId xmlns:a16="http://schemas.microsoft.com/office/drawing/2014/main" id="{E098A722-09C2-A943-C680-F75F0C971782}"/>
              </a:ext>
            </a:extLst>
          </p:cNvPr>
          <p:cNvPicPr>
            <a:picLocks noChangeAspect="1"/>
          </p:cNvPicPr>
          <p:nvPr/>
        </p:nvPicPr>
        <p:blipFill>
          <a:blip r:embed="rId2"/>
          <a:stretch>
            <a:fillRect/>
          </a:stretch>
        </p:blipFill>
        <p:spPr>
          <a:xfrm>
            <a:off x="1210887" y="1431636"/>
            <a:ext cx="2607976" cy="2960082"/>
          </a:xfrm>
          <a:prstGeom prst="rect">
            <a:avLst/>
          </a:prstGeom>
        </p:spPr>
      </p:pic>
    </p:spTree>
    <p:extLst>
      <p:ext uri="{BB962C8B-B14F-4D97-AF65-F5344CB8AC3E}">
        <p14:creationId xmlns:p14="http://schemas.microsoft.com/office/powerpoint/2010/main" val="2104590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BED5-B89B-722B-05A8-5B11B83A6BE2}"/>
              </a:ext>
            </a:extLst>
          </p:cNvPr>
          <p:cNvSpPr>
            <a:spLocks noGrp="1"/>
          </p:cNvSpPr>
          <p:nvPr>
            <p:ph type="title"/>
          </p:nvPr>
        </p:nvSpPr>
        <p:spPr/>
        <p:txBody>
          <a:bodyPr>
            <a:noAutofit/>
          </a:bodyPr>
          <a:lstStyle/>
          <a:p>
            <a:r>
              <a:rPr lang="en-CA" sz="2800" dirty="0">
                <a:latin typeface="+mn-lt"/>
              </a:rPr>
              <a:t>References</a:t>
            </a:r>
          </a:p>
        </p:txBody>
      </p:sp>
      <p:sp>
        <p:nvSpPr>
          <p:cNvPr id="3" name="Text Placeholder 2">
            <a:extLst>
              <a:ext uri="{FF2B5EF4-FFF2-40B4-BE49-F238E27FC236}">
                <a16:creationId xmlns:a16="http://schemas.microsoft.com/office/drawing/2014/main" id="{9E7AEFCD-E546-DE6D-179D-22DFB2AC712F}"/>
              </a:ext>
            </a:extLst>
          </p:cNvPr>
          <p:cNvSpPr>
            <a:spLocks noGrp="1"/>
          </p:cNvSpPr>
          <p:nvPr>
            <p:ph type="body" idx="1"/>
          </p:nvPr>
        </p:nvSpPr>
        <p:spPr>
          <a:xfrm>
            <a:off x="729450" y="2078875"/>
            <a:ext cx="7688700" cy="2567016"/>
          </a:xfrm>
        </p:spPr>
        <p:txBody>
          <a:bodyPr>
            <a:normAutofit fontScale="70000" lnSpcReduction="20000"/>
          </a:bodyPr>
          <a:lstStyle/>
          <a:p>
            <a:pPr marL="146050" indent="0">
              <a:buNone/>
              <a:defRPr/>
            </a:pPr>
            <a:r>
              <a:rPr lang="en-US" sz="1600" dirty="0">
                <a:solidFill>
                  <a:schemeClr val="bg2"/>
                </a:solidFill>
                <a:latin typeface="+mn-lt"/>
              </a:rPr>
              <a:t>Qualitative Data Repository &amp; UK Data Services (2016). “Managing and Sharing Data and Achieving Research Transparency”. Syracuse University. </a:t>
            </a:r>
          </a:p>
          <a:p>
            <a:pPr marL="0" indent="0">
              <a:buNone/>
              <a:defRPr/>
            </a:pPr>
            <a:r>
              <a:rPr lang="en-US" sz="1600" dirty="0">
                <a:latin typeface="+mn-lt"/>
              </a:rPr>
              <a:t>    </a:t>
            </a:r>
            <a:r>
              <a:rPr lang="en-US" sz="1600" b="0" dirty="0">
                <a:solidFill>
                  <a:schemeClr val="bg2"/>
                </a:solidFill>
                <a:latin typeface="+mn-lt"/>
              </a:rPr>
              <a:t>https://slideplayer.com/slide/12627589</a:t>
            </a:r>
            <a:r>
              <a:rPr lang="en-US" sz="1600" b="0" dirty="0">
                <a:latin typeface="+mn-lt"/>
              </a:rPr>
              <a:t>/ </a:t>
            </a:r>
          </a:p>
          <a:p>
            <a:pPr marL="146050" indent="0">
              <a:buNone/>
              <a:defRPr/>
            </a:pPr>
            <a:endParaRPr lang="en-US" altLang="en-US" sz="1600" dirty="0">
              <a:solidFill>
                <a:schemeClr val="bg2"/>
              </a:solidFill>
              <a:latin typeface="+mn-lt"/>
            </a:endParaRPr>
          </a:p>
          <a:p>
            <a:pPr marL="146050" indent="0">
              <a:buNone/>
              <a:defRPr/>
            </a:pPr>
            <a:r>
              <a:rPr lang="en-US" altLang="en-US" sz="1600" dirty="0">
                <a:solidFill>
                  <a:schemeClr val="bg2"/>
                </a:solidFill>
                <a:latin typeface="+mn-lt"/>
              </a:rPr>
              <a:t>Retraction Watch</a:t>
            </a:r>
          </a:p>
          <a:p>
            <a:pPr marL="0" indent="0">
              <a:buFont typeface="Wingdings" panose="05000000000000000000" pitchFamily="2" charset="2"/>
              <a:buNone/>
              <a:defRPr/>
            </a:pPr>
            <a:r>
              <a:rPr lang="en-US" altLang="en-US" sz="1600" dirty="0">
                <a:solidFill>
                  <a:schemeClr val="bg2"/>
                </a:solidFill>
                <a:latin typeface="+mn-lt"/>
              </a:rPr>
              <a:t>    </a:t>
            </a:r>
            <a:r>
              <a:rPr lang="en-US" altLang="en-US" sz="1600" b="0" dirty="0">
                <a:solidFill>
                  <a:schemeClr val="bg2"/>
                </a:solidFill>
                <a:latin typeface="+mn-lt"/>
              </a:rPr>
              <a:t>https://retractionwatch.com/   </a:t>
            </a:r>
          </a:p>
          <a:p>
            <a:pPr marL="146050" indent="0">
              <a:buNone/>
              <a:defRPr/>
            </a:pPr>
            <a:endParaRPr lang="en-CA" sz="1600" dirty="0">
              <a:solidFill>
                <a:schemeClr val="bg2"/>
              </a:solidFill>
              <a:latin typeface="+mn-lt"/>
            </a:endParaRPr>
          </a:p>
          <a:p>
            <a:pPr marL="146050" indent="0">
              <a:buNone/>
              <a:defRPr/>
            </a:pPr>
            <a:r>
              <a:rPr lang="en-CA" sz="1600" dirty="0">
                <a:solidFill>
                  <a:schemeClr val="bg2"/>
                </a:solidFill>
                <a:latin typeface="+mn-lt"/>
              </a:rPr>
              <a:t>Tri-Agency Statement of Principles on Digital Data Management</a:t>
            </a:r>
          </a:p>
          <a:p>
            <a:pPr marL="146050" indent="0" eaLnBrk="1" fontAlgn="auto" hangingPunct="1">
              <a:spcAft>
                <a:spcPts val="0"/>
              </a:spcAft>
              <a:buNone/>
              <a:defRPr/>
            </a:pPr>
            <a:r>
              <a:rPr lang="en-CA" sz="1600" dirty="0">
                <a:solidFill>
                  <a:schemeClr val="bg2"/>
                </a:solidFill>
                <a:latin typeface="+mn-lt"/>
              </a:rPr>
              <a:t>https://science.gc.ca/site/science/en/interagency-research-funding/policies-and-  guidelines/research-data-management/tri-agency-statement-principles-digital-data-management   </a:t>
            </a:r>
          </a:p>
          <a:p>
            <a:pPr marL="146050" indent="0" eaLnBrk="1" fontAlgn="auto" hangingPunct="1">
              <a:spcAft>
                <a:spcPts val="0"/>
              </a:spcAft>
              <a:buNone/>
              <a:defRPr/>
            </a:pPr>
            <a:endParaRPr lang="en-CA" sz="1600" dirty="0">
              <a:solidFill>
                <a:schemeClr val="bg2"/>
              </a:solidFill>
              <a:latin typeface="+mn-lt"/>
            </a:endParaRPr>
          </a:p>
          <a:p>
            <a:pPr marL="146050" indent="0" eaLnBrk="1" fontAlgn="auto" hangingPunct="1">
              <a:spcAft>
                <a:spcPts val="0"/>
              </a:spcAft>
              <a:buNone/>
              <a:defRPr/>
            </a:pPr>
            <a:r>
              <a:rPr lang="en-CA" sz="1600" dirty="0">
                <a:solidFill>
                  <a:schemeClr val="bg2"/>
                </a:solidFill>
                <a:latin typeface="+mn-lt"/>
              </a:rPr>
              <a:t>Tri-Agency Statement of Principles on Digital Data Management</a:t>
            </a:r>
          </a:p>
          <a:p>
            <a:pPr marL="146050" indent="0">
              <a:buNone/>
            </a:pPr>
            <a:r>
              <a:rPr lang="en-CA" sz="1700" dirty="0">
                <a:solidFill>
                  <a:schemeClr val="bg2"/>
                </a:solidFill>
                <a:latin typeface="+mn-lt"/>
              </a:rPr>
              <a:t>https://science.gc.ca/site/science/en/interagency-research-funding/policies-and-guidelines/research-data-management </a:t>
            </a:r>
          </a:p>
        </p:txBody>
      </p:sp>
      <p:sp>
        <p:nvSpPr>
          <p:cNvPr id="4" name="Slide Number Placeholder 3">
            <a:extLst>
              <a:ext uri="{FF2B5EF4-FFF2-40B4-BE49-F238E27FC236}">
                <a16:creationId xmlns:a16="http://schemas.microsoft.com/office/drawing/2014/main" id="{73B38A26-E8D6-DA6F-DFB6-91AB9293DD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2020883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8BD8-8CAA-B369-D419-3232BA148B23}"/>
              </a:ext>
            </a:extLst>
          </p:cNvPr>
          <p:cNvSpPr>
            <a:spLocks noGrp="1"/>
          </p:cNvSpPr>
          <p:nvPr>
            <p:ph type="title"/>
          </p:nvPr>
        </p:nvSpPr>
        <p:spPr/>
        <p:txBody>
          <a:bodyPr>
            <a:noAutofit/>
          </a:bodyPr>
          <a:lstStyle/>
          <a:p>
            <a:r>
              <a:rPr lang="en-CA" sz="2800" dirty="0">
                <a:latin typeface="+mn-lt"/>
              </a:rPr>
              <a:t>More Resources</a:t>
            </a:r>
          </a:p>
        </p:txBody>
      </p:sp>
      <p:sp>
        <p:nvSpPr>
          <p:cNvPr id="3" name="Text Placeholder 2">
            <a:extLst>
              <a:ext uri="{FF2B5EF4-FFF2-40B4-BE49-F238E27FC236}">
                <a16:creationId xmlns:a16="http://schemas.microsoft.com/office/drawing/2014/main" id="{987A8586-34F8-5783-0244-020389638C8A}"/>
              </a:ext>
            </a:extLst>
          </p:cNvPr>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sz="2000" dirty="0">
                <a:solidFill>
                  <a:schemeClr val="bg2"/>
                </a:solidFill>
                <a:latin typeface="+mn-lt"/>
              </a:rPr>
              <a:t>Changes in Data Sharing and Data Reuse Practices and Perceptions among Scientists Worldwide”. August 2015. C. Tenopir et al. </a:t>
            </a:r>
            <a:r>
              <a:rPr lang="en-US" sz="2000" dirty="0">
                <a:latin typeface="+mn-lt"/>
                <a:hlinkClick r:id="rId2"/>
              </a:rPr>
              <a:t>https://journals.plos.org/plosone/article?id=10.1371/journal.pone.0134826</a:t>
            </a:r>
            <a:r>
              <a:rPr lang="en-US" sz="2000" dirty="0">
                <a:latin typeface="+mn-lt"/>
              </a:rPr>
              <a:t> </a:t>
            </a:r>
            <a:endParaRPr lang="en-US" altLang="en-US" sz="2000" dirty="0">
              <a:latin typeface="+mn-lt"/>
            </a:endParaRPr>
          </a:p>
          <a:p>
            <a:r>
              <a:rPr lang="en-US" altLang="en-US" sz="2000" dirty="0">
                <a:solidFill>
                  <a:schemeClr val="bg2"/>
                </a:solidFill>
                <a:latin typeface="+mn-lt"/>
              </a:rPr>
              <a:t>“ReadMe Best Practices”</a:t>
            </a:r>
          </a:p>
          <a:p>
            <a:pPr marL="146050" indent="0">
              <a:buNone/>
            </a:pPr>
            <a:r>
              <a:rPr lang="en-US" altLang="en-US" sz="2000" dirty="0">
                <a:latin typeface="+mn-lt"/>
              </a:rPr>
              <a:t>       </a:t>
            </a:r>
            <a:r>
              <a:rPr lang="en-US" altLang="en-US" sz="2000" dirty="0">
                <a:latin typeface="+mn-lt"/>
                <a:hlinkClick r:id="rId3"/>
              </a:rPr>
              <a:t>https://ubc-library-rc.github.io/rdm/content/03_create_readme.html</a:t>
            </a:r>
            <a:r>
              <a:rPr lang="en-US" altLang="en-US" sz="2000" dirty="0">
                <a:latin typeface="+mn-lt"/>
              </a:rPr>
              <a:t>  </a:t>
            </a:r>
          </a:p>
          <a:p>
            <a:r>
              <a:rPr lang="en-US" altLang="en-US" sz="2000" dirty="0">
                <a:solidFill>
                  <a:schemeClr val="bg2"/>
                </a:solidFill>
                <a:latin typeface="+mn-lt"/>
              </a:rPr>
              <a:t>“Store and back up”</a:t>
            </a:r>
          </a:p>
          <a:p>
            <a:pPr marL="146050" indent="0">
              <a:buNone/>
            </a:pPr>
            <a:r>
              <a:rPr lang="en-US" altLang="en-US" sz="2000" dirty="0">
                <a:latin typeface="+mn-lt"/>
              </a:rPr>
              <a:t>       </a:t>
            </a:r>
            <a:r>
              <a:rPr lang="en-US" altLang="en-US" sz="2000" dirty="0">
                <a:latin typeface="+mn-lt"/>
                <a:hlinkClick r:id="rId4"/>
              </a:rPr>
              <a:t>https://ubc-library-rc.github.io/rdm/content/06-3_Storage_Backup.html</a:t>
            </a:r>
            <a:r>
              <a:rPr lang="en-US" altLang="en-US" sz="2000" dirty="0">
                <a:latin typeface="+mn-lt"/>
              </a:rPr>
              <a:t>  </a:t>
            </a:r>
          </a:p>
          <a:p>
            <a:pPr>
              <a:defRPr/>
            </a:pPr>
            <a:r>
              <a:rPr lang="en-CA" sz="2000" dirty="0">
                <a:solidFill>
                  <a:schemeClr val="bg2"/>
                </a:solidFill>
                <a:latin typeface="+mn-lt"/>
              </a:rPr>
              <a:t>“The Enduring Value of Social Science Research: The Use and Reuse of Primary Research Data”. A. Pienta, G. Alter, J. Lyle., November 2010.</a:t>
            </a:r>
          </a:p>
          <a:p>
            <a:pPr marL="146050" indent="0">
              <a:buNone/>
              <a:defRPr/>
            </a:pPr>
            <a:r>
              <a:rPr lang="en-US" sz="2000" dirty="0">
                <a:latin typeface="+mn-lt"/>
              </a:rPr>
              <a:t>       </a:t>
            </a:r>
            <a:r>
              <a:rPr lang="en-US" sz="2000" dirty="0">
                <a:latin typeface="+mn-lt"/>
                <a:hlinkClick r:id="rId5"/>
              </a:rPr>
              <a:t>http://hdl.handle.net/2027.42/78307</a:t>
            </a:r>
            <a:r>
              <a:rPr lang="en-US" sz="2000" dirty="0">
                <a:latin typeface="+mn-lt"/>
              </a:rPr>
              <a:t> </a:t>
            </a:r>
            <a:endParaRPr lang="en-US" altLang="en-US" sz="2000" dirty="0">
              <a:latin typeface="+mn-lt"/>
            </a:endParaRPr>
          </a:p>
          <a:p>
            <a:endParaRPr lang="en-CA" dirty="0"/>
          </a:p>
        </p:txBody>
      </p:sp>
      <p:sp>
        <p:nvSpPr>
          <p:cNvPr id="4" name="Slide Number Placeholder 3">
            <a:extLst>
              <a:ext uri="{FF2B5EF4-FFF2-40B4-BE49-F238E27FC236}">
                <a16:creationId xmlns:a16="http://schemas.microsoft.com/office/drawing/2014/main" id="{5CB2DC45-8483-FEAF-BE8A-3BD7985AA1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3790208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59093-4332-5E0A-8F08-45297BACF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F73AE-53C3-9D61-1F9D-BBDA23A881CB}"/>
              </a:ext>
            </a:extLst>
          </p:cNvPr>
          <p:cNvSpPr>
            <a:spLocks noGrp="1"/>
          </p:cNvSpPr>
          <p:nvPr>
            <p:ph type="title"/>
          </p:nvPr>
        </p:nvSpPr>
        <p:spPr/>
        <p:txBody>
          <a:bodyPr>
            <a:noAutofit/>
          </a:bodyPr>
          <a:lstStyle/>
          <a:p>
            <a:r>
              <a:rPr lang="en-CA" sz="2800" dirty="0">
                <a:latin typeface="+mn-lt"/>
              </a:rPr>
              <a:t>More Resources</a:t>
            </a:r>
          </a:p>
        </p:txBody>
      </p:sp>
      <p:sp>
        <p:nvSpPr>
          <p:cNvPr id="3" name="Text Placeholder 2">
            <a:extLst>
              <a:ext uri="{FF2B5EF4-FFF2-40B4-BE49-F238E27FC236}">
                <a16:creationId xmlns:a16="http://schemas.microsoft.com/office/drawing/2014/main" id="{9DB376BC-9A45-CC07-5659-985120379AF9}"/>
              </a:ext>
            </a:extLst>
          </p:cNvPr>
          <p:cNvSpPr>
            <a:spLocks noGrp="1"/>
          </p:cNvSpPr>
          <p:nvPr>
            <p:ph type="body" idx="1"/>
          </p:nvPr>
        </p:nvSpPr>
        <p:spPr/>
        <p:txBody>
          <a:bodyPr>
            <a:normAutofit/>
          </a:bodyPr>
          <a:lstStyle/>
          <a:p>
            <a:r>
              <a:rPr lang="en-CA" sz="1800" dirty="0">
                <a:solidFill>
                  <a:schemeClr val="bg2"/>
                </a:solidFill>
                <a:latin typeface="+mn-lt"/>
              </a:rPr>
              <a:t>Care Principles for Indigenous Data Governance</a:t>
            </a:r>
          </a:p>
          <a:p>
            <a:pPr marL="146050" indent="0">
              <a:buNone/>
            </a:pPr>
            <a:r>
              <a:rPr lang="en-CA" sz="1800" dirty="0">
                <a:solidFill>
                  <a:schemeClr val="bg2"/>
                </a:solidFill>
                <a:latin typeface="+mn-lt"/>
              </a:rPr>
              <a:t>        </a:t>
            </a:r>
            <a:r>
              <a:rPr lang="en-CA" sz="1800" dirty="0">
                <a:solidFill>
                  <a:schemeClr val="bg2"/>
                </a:solidFill>
                <a:latin typeface="+mn-lt"/>
                <a:hlinkClick r:id="rId2"/>
              </a:rPr>
              <a:t>https://www.gida-global.org/care</a:t>
            </a:r>
            <a:r>
              <a:rPr lang="en-CA" sz="1800" dirty="0">
                <a:solidFill>
                  <a:schemeClr val="bg2"/>
                </a:solidFill>
                <a:latin typeface="+mn-lt"/>
              </a:rPr>
              <a:t> </a:t>
            </a:r>
          </a:p>
          <a:p>
            <a:r>
              <a:rPr lang="en-CA" sz="1800" dirty="0">
                <a:solidFill>
                  <a:schemeClr val="bg2"/>
                </a:solidFill>
                <a:latin typeface="+mn-lt"/>
              </a:rPr>
              <a:t>OCAP</a:t>
            </a:r>
            <a:r>
              <a:rPr lang="en-CA" sz="1500" baseline="50000" dirty="0">
                <a:solidFill>
                  <a:schemeClr val="bg2"/>
                </a:solidFill>
                <a:latin typeface="+mn-lt"/>
              </a:rPr>
              <a:t>®</a:t>
            </a:r>
            <a:r>
              <a:rPr lang="en-CA" sz="1800" dirty="0">
                <a:solidFill>
                  <a:schemeClr val="bg2"/>
                </a:solidFill>
                <a:latin typeface="+mn-lt"/>
              </a:rPr>
              <a:t>, The First Nations Principles </a:t>
            </a:r>
          </a:p>
          <a:p>
            <a:pPr marL="146050" indent="0">
              <a:buNone/>
            </a:pPr>
            <a:r>
              <a:rPr lang="en-CA" sz="1800" dirty="0">
                <a:solidFill>
                  <a:schemeClr val="bg2"/>
                </a:solidFill>
                <a:latin typeface="+mn-lt"/>
              </a:rPr>
              <a:t>       </a:t>
            </a:r>
            <a:r>
              <a:rPr lang="en-CA" sz="1800" dirty="0">
                <a:solidFill>
                  <a:schemeClr val="bg2"/>
                </a:solidFill>
                <a:latin typeface="+mn-lt"/>
                <a:hlinkClick r:id="rId3"/>
              </a:rPr>
              <a:t>https://fnigc.ca/ocap-training/</a:t>
            </a:r>
            <a:r>
              <a:rPr lang="en-CA" sz="1800" dirty="0">
                <a:solidFill>
                  <a:schemeClr val="bg2"/>
                </a:solidFill>
                <a:latin typeface="+mn-lt"/>
              </a:rPr>
              <a:t> </a:t>
            </a:r>
          </a:p>
        </p:txBody>
      </p:sp>
      <p:sp>
        <p:nvSpPr>
          <p:cNvPr id="4" name="Slide Number Placeholder 3">
            <a:extLst>
              <a:ext uri="{FF2B5EF4-FFF2-40B4-BE49-F238E27FC236}">
                <a16:creationId xmlns:a16="http://schemas.microsoft.com/office/drawing/2014/main" id="{ADF8A6B0-A725-BFC7-9D11-CCCC5305AC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425158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C468-21AE-4D29-A487-B0C37075D1FD}"/>
              </a:ext>
            </a:extLst>
          </p:cNvPr>
          <p:cNvSpPr>
            <a:spLocks noGrp="1"/>
          </p:cNvSpPr>
          <p:nvPr>
            <p:ph type="title"/>
          </p:nvPr>
        </p:nvSpPr>
        <p:spPr/>
        <p:txBody>
          <a:bodyPr>
            <a:noAutofit/>
          </a:bodyPr>
          <a:lstStyle/>
          <a:p>
            <a:r>
              <a:rPr lang="en-CA" sz="2400" i="0" u="none" strike="noStrike" dirty="0">
                <a:solidFill>
                  <a:srgbClr val="000000"/>
                </a:solidFill>
                <a:effectLst/>
                <a:latin typeface="Arial" panose="020B0604020202020204" pitchFamily="34" charset="0"/>
              </a:rPr>
              <a:t>Research Data </a:t>
            </a:r>
            <a:r>
              <a:rPr lang="en-CA" sz="1400" b="0" i="0" u="none" strike="noStrike" dirty="0">
                <a:solidFill>
                  <a:srgbClr val="000000"/>
                </a:solidFill>
                <a:effectLst/>
                <a:latin typeface="Arial" panose="020B0604020202020204" pitchFamily="34" charset="0"/>
              </a:rPr>
              <a:t>(cont’d)</a:t>
            </a:r>
            <a:endParaRPr lang="en-CA" sz="1400" dirty="0"/>
          </a:p>
        </p:txBody>
      </p:sp>
      <p:sp>
        <p:nvSpPr>
          <p:cNvPr id="3" name="Text Placeholder 2">
            <a:extLst>
              <a:ext uri="{FF2B5EF4-FFF2-40B4-BE49-F238E27FC236}">
                <a16:creationId xmlns:a16="http://schemas.microsoft.com/office/drawing/2014/main" id="{2FF1FD2C-E36E-97D3-3B1E-0480F8CDD5AC}"/>
              </a:ext>
            </a:extLst>
          </p:cNvPr>
          <p:cNvSpPr>
            <a:spLocks noGrp="1"/>
          </p:cNvSpPr>
          <p:nvPr>
            <p:ph type="body" idx="1"/>
          </p:nvPr>
        </p:nvSpPr>
        <p:spPr>
          <a:xfrm>
            <a:off x="729450" y="2078875"/>
            <a:ext cx="7688700" cy="2670976"/>
          </a:xfrm>
        </p:spPr>
        <p:txBody>
          <a:bodyPr>
            <a:normAutofit fontScale="92500" lnSpcReduction="20000"/>
          </a:bodyPr>
          <a:lstStyle/>
          <a:p>
            <a:pPr marL="146050" indent="0">
              <a:buNone/>
            </a:pPr>
            <a:r>
              <a:rPr lang="en-CA" sz="1800" b="0" i="1" u="none" strike="noStrike" dirty="0">
                <a:solidFill>
                  <a:srgbClr val="000000"/>
                </a:solidFill>
                <a:effectLst/>
                <a:latin typeface="Arial" panose="020B0604020202020204" pitchFamily="34" charset="0"/>
              </a:rPr>
              <a:t>“</a:t>
            </a:r>
            <a:r>
              <a:rPr lang="en-GB" sz="1800" b="0" i="1" u="none" strike="noStrike" dirty="0">
                <a:solidFill>
                  <a:srgbClr val="000000"/>
                </a:solidFill>
                <a:effectLst/>
                <a:latin typeface="Arial" panose="020B0604020202020204" pitchFamily="34" charset="0"/>
              </a:rPr>
              <a:t>Data are facts, observations or experiences on which an argument or theory is constructed or tested. Data may be numerical, descriptive, aural or visual. Data may be raw, abstracted or analysed, experimental or observational. Data include but are not limited to: laboratory notebooks; field notebooks; primary research data (including research data in hardcopy or in computer readable form); questionnaires; audiotapes; videotapes; models; photographs; films; and test responses. Research collections may include slides; artefacts; specimens; samples.”</a:t>
            </a:r>
          </a:p>
          <a:p>
            <a:pPr marL="146050" indent="0">
              <a:buNone/>
            </a:pPr>
            <a:endParaRPr lang="fr-FR" sz="1200" b="0" i="0" u="none" strike="noStrike" dirty="0">
              <a:solidFill>
                <a:srgbClr val="000000"/>
              </a:solidFill>
              <a:effectLst/>
              <a:latin typeface="+mj-lt"/>
            </a:endParaRPr>
          </a:p>
          <a:p>
            <a:pPr marL="146050" indent="0">
              <a:buNone/>
            </a:pPr>
            <a:endParaRPr lang="fr-FR" sz="1200" dirty="0">
              <a:solidFill>
                <a:srgbClr val="000000"/>
              </a:solidFill>
              <a:latin typeface="+mj-lt"/>
            </a:endParaRPr>
          </a:p>
          <a:p>
            <a:pPr marL="146050" indent="0">
              <a:buNone/>
            </a:pPr>
            <a:r>
              <a:rPr lang="fr-FR" sz="1200" b="0" i="0" u="none" strike="noStrike" dirty="0">
                <a:solidFill>
                  <a:srgbClr val="000000"/>
                </a:solidFill>
                <a:effectLst/>
                <a:latin typeface="+mj-lt"/>
              </a:rPr>
              <a:t>Source:</a:t>
            </a:r>
            <a:r>
              <a:rPr lang="fr-FR" sz="1200" b="0" i="0" u="none" strike="noStrike" dirty="0">
                <a:solidFill>
                  <a:srgbClr val="000000"/>
                </a:solidFill>
                <a:effectLst/>
                <a:latin typeface="+mj-lt"/>
                <a:hlinkClick r:id="rId2"/>
              </a:rPr>
              <a:t> </a:t>
            </a:r>
            <a:r>
              <a:rPr lang="fr-FR" sz="1200" b="0" i="0" u="sng" strike="noStrike" dirty="0">
                <a:solidFill>
                  <a:srgbClr val="0097A7"/>
                </a:solidFill>
                <a:effectLst/>
                <a:latin typeface="+mj-lt"/>
                <a:hlinkClick r:id="rId2"/>
              </a:rPr>
              <a:t>https://blogs.ucl.ac.uk/rdm/2015/09/what-is-research-data/</a:t>
            </a:r>
            <a:endParaRPr lang="en-GB" sz="1200" dirty="0">
              <a:effectLst/>
              <a:latin typeface="+mj-lt"/>
            </a:endParaRPr>
          </a:p>
        </p:txBody>
      </p:sp>
      <p:sp>
        <p:nvSpPr>
          <p:cNvPr id="4" name="Slide Number Placeholder 3">
            <a:extLst>
              <a:ext uri="{FF2B5EF4-FFF2-40B4-BE49-F238E27FC236}">
                <a16:creationId xmlns:a16="http://schemas.microsoft.com/office/drawing/2014/main" id="{620E3571-DCDF-5157-17F1-ABC1A5911F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7923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D1359-F245-81CB-2937-6E606F2C2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44F2A-331D-518A-1D92-53EC242C6663}"/>
              </a:ext>
            </a:extLst>
          </p:cNvPr>
          <p:cNvSpPr>
            <a:spLocks noGrp="1"/>
          </p:cNvSpPr>
          <p:nvPr>
            <p:ph type="title"/>
          </p:nvPr>
        </p:nvSpPr>
        <p:spPr/>
        <p:txBody>
          <a:bodyPr>
            <a:noAutofit/>
          </a:bodyPr>
          <a:lstStyle/>
          <a:p>
            <a:r>
              <a:rPr lang="en-CA" sz="2400" i="0" u="none" strike="noStrike" dirty="0">
                <a:solidFill>
                  <a:srgbClr val="000000"/>
                </a:solidFill>
                <a:effectLst/>
                <a:latin typeface="Arial" panose="020B0604020202020204" pitchFamily="34" charset="0"/>
              </a:rPr>
              <a:t>Research Data </a:t>
            </a:r>
            <a:r>
              <a:rPr lang="en-CA" sz="1400" b="0" i="0" u="none" strike="noStrike" dirty="0">
                <a:solidFill>
                  <a:srgbClr val="000000"/>
                </a:solidFill>
                <a:effectLst/>
                <a:latin typeface="Arial" panose="020B0604020202020204" pitchFamily="34" charset="0"/>
              </a:rPr>
              <a:t>(cont’d)</a:t>
            </a:r>
            <a:endParaRPr lang="en-CA" sz="1400" dirty="0"/>
          </a:p>
        </p:txBody>
      </p:sp>
      <p:sp>
        <p:nvSpPr>
          <p:cNvPr id="3" name="Text Placeholder 2">
            <a:extLst>
              <a:ext uri="{FF2B5EF4-FFF2-40B4-BE49-F238E27FC236}">
                <a16:creationId xmlns:a16="http://schemas.microsoft.com/office/drawing/2014/main" id="{6015177E-2479-D2F2-04A3-262347560B1A}"/>
              </a:ext>
            </a:extLst>
          </p:cNvPr>
          <p:cNvSpPr>
            <a:spLocks noGrp="1"/>
          </p:cNvSpPr>
          <p:nvPr>
            <p:ph type="body" idx="1"/>
          </p:nvPr>
        </p:nvSpPr>
        <p:spPr>
          <a:xfrm>
            <a:off x="729450" y="2078875"/>
            <a:ext cx="7688700" cy="2670976"/>
          </a:xfrm>
        </p:spPr>
        <p:txBody>
          <a:bodyPr>
            <a:normAutofit/>
          </a:bodyPr>
          <a:lstStyle/>
          <a:p>
            <a:pPr marL="146050" indent="0" rtl="0">
              <a:spcBef>
                <a:spcPts val="600"/>
              </a:spcBef>
              <a:buNone/>
            </a:pPr>
            <a:r>
              <a:rPr lang="en-GB" sz="1800" b="0" i="1" u="none" strike="noStrike" dirty="0">
                <a:solidFill>
                  <a:srgbClr val="000000"/>
                </a:solidFill>
                <a:effectLst/>
                <a:latin typeface="Arial" panose="020B0604020202020204" pitchFamily="34" charset="0"/>
              </a:rPr>
              <a:t>“Research data are the original sources or material that you have created or collated to conduct your research project. They can be digital or non-digital. The response to your research question is based on the analysis of these research data.”</a:t>
            </a:r>
            <a:endParaRPr lang="en-GB" sz="2400" dirty="0">
              <a:effectLst/>
            </a:endParaRPr>
          </a:p>
          <a:p>
            <a:pPr marL="146050" indent="0">
              <a:buNone/>
            </a:pPr>
            <a:endParaRPr lang="fr-FR" sz="1200" b="0" i="0" u="none" strike="noStrike" dirty="0">
              <a:solidFill>
                <a:srgbClr val="000000"/>
              </a:solidFill>
              <a:effectLst/>
              <a:latin typeface="+mj-lt"/>
            </a:endParaRPr>
          </a:p>
          <a:p>
            <a:pPr marL="146050" indent="0">
              <a:buNone/>
            </a:pPr>
            <a:endParaRPr lang="fr-FR" sz="1200" dirty="0">
              <a:solidFill>
                <a:srgbClr val="000000"/>
              </a:solidFill>
              <a:latin typeface="+mj-lt"/>
            </a:endParaRPr>
          </a:p>
          <a:p>
            <a:pPr marL="146050" indent="0">
              <a:buNone/>
            </a:pPr>
            <a:endParaRPr lang="fr-FR" sz="1200" dirty="0">
              <a:solidFill>
                <a:srgbClr val="000000"/>
              </a:solidFill>
              <a:latin typeface="+mj-lt"/>
            </a:endParaRPr>
          </a:p>
          <a:p>
            <a:pPr marL="146050" indent="0">
              <a:buNone/>
            </a:pPr>
            <a:endParaRPr lang="fr-FR" sz="1200" dirty="0">
              <a:solidFill>
                <a:srgbClr val="000000"/>
              </a:solidFill>
              <a:latin typeface="+mj-lt"/>
            </a:endParaRPr>
          </a:p>
          <a:p>
            <a:pPr marL="146050" indent="0" rtl="0">
              <a:spcBef>
                <a:spcPts val="400"/>
              </a:spcBef>
              <a:buNone/>
            </a:pPr>
            <a:r>
              <a:rPr lang="fr-FR" sz="1000" b="0" i="0" u="none" strike="noStrike" dirty="0">
                <a:solidFill>
                  <a:srgbClr val="000000"/>
                </a:solidFill>
                <a:effectLst/>
                <a:latin typeface="Arial" panose="020B0604020202020204" pitchFamily="34" charset="0"/>
              </a:rPr>
              <a:t>Source:</a:t>
            </a:r>
            <a:r>
              <a:rPr lang="fr-FR" sz="1000" b="0" i="0" u="none" strike="noStrike" dirty="0">
                <a:solidFill>
                  <a:srgbClr val="000000"/>
                </a:solidFill>
                <a:effectLst/>
                <a:latin typeface="Arial" panose="020B0604020202020204" pitchFamily="34" charset="0"/>
                <a:hlinkClick r:id="rId2"/>
              </a:rPr>
              <a:t> </a:t>
            </a:r>
            <a:r>
              <a:rPr lang="fr-FR" sz="1000" b="0" i="0" u="sng" strike="noStrike" dirty="0">
                <a:solidFill>
                  <a:srgbClr val="0097A7"/>
                </a:solidFill>
                <a:effectLst/>
                <a:latin typeface="Arial" panose="020B0604020202020204" pitchFamily="34" charset="0"/>
                <a:hlinkClick r:id="rId2"/>
              </a:rPr>
              <a:t>https://blogs.ucl.ac.uk/rdm/2015/09/what-is-research-data/</a:t>
            </a:r>
            <a:r>
              <a:rPr lang="fr-FR" sz="1000" b="0" i="0" u="none" strike="noStrike" dirty="0">
                <a:solidFill>
                  <a:srgbClr val="595959"/>
                </a:solidFill>
                <a:effectLst/>
                <a:latin typeface="Arial" panose="020B0604020202020204" pitchFamily="34" charset="0"/>
              </a:rPr>
              <a:t> </a:t>
            </a:r>
            <a:endParaRPr lang="fr-FR" sz="1000" dirty="0">
              <a:effectLst/>
            </a:endParaRPr>
          </a:p>
        </p:txBody>
      </p:sp>
      <p:sp>
        <p:nvSpPr>
          <p:cNvPr id="4" name="Slide Number Placeholder 3">
            <a:extLst>
              <a:ext uri="{FF2B5EF4-FFF2-40B4-BE49-F238E27FC236}">
                <a16:creationId xmlns:a16="http://schemas.microsoft.com/office/drawing/2014/main" id="{50B4EBB6-1B21-4A44-715A-A87AC3BB28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8527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97FC2-D228-0677-02B7-D41A860E5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270CA-18A0-B603-FCB9-022E8CAD948F}"/>
              </a:ext>
            </a:extLst>
          </p:cNvPr>
          <p:cNvSpPr>
            <a:spLocks noGrp="1"/>
          </p:cNvSpPr>
          <p:nvPr>
            <p:ph type="title"/>
          </p:nvPr>
        </p:nvSpPr>
        <p:spPr/>
        <p:txBody>
          <a:bodyPr>
            <a:noAutofit/>
          </a:bodyPr>
          <a:lstStyle/>
          <a:p>
            <a:r>
              <a:rPr lang="en-CA" sz="2400" i="0" u="none" strike="noStrike" dirty="0">
                <a:solidFill>
                  <a:srgbClr val="000000"/>
                </a:solidFill>
                <a:effectLst/>
                <a:latin typeface="Arial" panose="020B0604020202020204" pitchFamily="34" charset="0"/>
              </a:rPr>
              <a:t>Research Data </a:t>
            </a:r>
            <a:r>
              <a:rPr lang="en-CA" sz="1400" b="0" i="0" u="none" strike="noStrike" dirty="0">
                <a:solidFill>
                  <a:srgbClr val="000000"/>
                </a:solidFill>
                <a:effectLst/>
                <a:latin typeface="Arial" panose="020B0604020202020204" pitchFamily="34" charset="0"/>
              </a:rPr>
              <a:t>(cont’d)</a:t>
            </a:r>
            <a:endParaRPr lang="en-CA" sz="1400" dirty="0"/>
          </a:p>
        </p:txBody>
      </p:sp>
      <p:sp>
        <p:nvSpPr>
          <p:cNvPr id="3" name="Text Placeholder 2">
            <a:extLst>
              <a:ext uri="{FF2B5EF4-FFF2-40B4-BE49-F238E27FC236}">
                <a16:creationId xmlns:a16="http://schemas.microsoft.com/office/drawing/2014/main" id="{8F8C9D88-31B9-3B8F-BE0B-AF093B259A1B}"/>
              </a:ext>
            </a:extLst>
          </p:cNvPr>
          <p:cNvSpPr>
            <a:spLocks noGrp="1"/>
          </p:cNvSpPr>
          <p:nvPr>
            <p:ph type="body" idx="1"/>
          </p:nvPr>
        </p:nvSpPr>
        <p:spPr>
          <a:xfrm>
            <a:off x="729450" y="2078875"/>
            <a:ext cx="7688700" cy="2670976"/>
          </a:xfrm>
        </p:spPr>
        <p:txBody>
          <a:bodyPr>
            <a:normAutofit fontScale="25000" lnSpcReduction="20000"/>
          </a:bodyPr>
          <a:lstStyle/>
          <a:p>
            <a:pPr rtl="0">
              <a:spcAft>
                <a:spcPts val="1200"/>
              </a:spcAft>
              <a:buNone/>
            </a:pPr>
            <a:r>
              <a:rPr lang="en-GB" sz="6400" b="0" i="1" u="none" strike="noStrike" dirty="0">
                <a:solidFill>
                  <a:srgbClr val="333333"/>
                </a:solidFill>
                <a:effectLst/>
                <a:latin typeface="Arial" panose="020B0604020202020204" pitchFamily="34" charset="0"/>
              </a:rPr>
              <a:t>    “</a:t>
            </a:r>
            <a:r>
              <a:rPr lang="en-GB" sz="5600" b="0" i="1" u="none" strike="noStrike" dirty="0">
                <a:solidFill>
                  <a:srgbClr val="333333"/>
                </a:solidFill>
                <a:effectLst/>
                <a:latin typeface="Arial" panose="020B0604020202020204" pitchFamily="34" charset="0"/>
              </a:rPr>
              <a:t>Research data are data that are used as primary sources to support technical or scientific enquiry, research, scholarship, or creative practice, and that are used as evidence in the research process and/or are commonly accepted in the research community as necessary to validate research findings and results. Research data may be experimental data, observational data, operational data, third party data, public sector data, monitoring data, processed data, or repurposed data. What is considered relevant research data is often highly contextual, and determining what counts as such should be guided by disciplinary norms.”</a:t>
            </a:r>
            <a:endParaRPr lang="en-GB" sz="5600" dirty="0">
              <a:effectLst/>
            </a:endParaRPr>
          </a:p>
          <a:p>
            <a:pPr rtl="0">
              <a:spcAft>
                <a:spcPts val="1200"/>
              </a:spcAft>
              <a:buNone/>
            </a:pPr>
            <a:r>
              <a:rPr lang="en-GB" sz="5600" b="0" i="0" u="none" strike="noStrike" dirty="0">
                <a:solidFill>
                  <a:srgbClr val="333333"/>
                </a:solidFill>
                <a:effectLst/>
                <a:latin typeface="Arial" panose="020B0604020202020204" pitchFamily="34" charset="0"/>
              </a:rPr>
              <a:t>     (Tri-Agency)</a:t>
            </a:r>
            <a:endParaRPr lang="en-GB" sz="5600" dirty="0">
              <a:effectLst/>
            </a:endParaRPr>
          </a:p>
          <a:p>
            <a:pPr marL="146050" indent="0" rtl="0">
              <a:spcAft>
                <a:spcPts val="1200"/>
              </a:spcAft>
              <a:buNone/>
            </a:pPr>
            <a:endParaRPr lang="en-GB" sz="2400" dirty="0"/>
          </a:p>
          <a:p>
            <a:pPr marL="146050" indent="0" rtl="0">
              <a:spcAft>
                <a:spcPts val="1200"/>
              </a:spcAft>
              <a:buNone/>
            </a:pPr>
            <a:r>
              <a:rPr lang="en-GB" sz="4000" b="0" i="0" u="none" strike="noStrike" dirty="0">
                <a:solidFill>
                  <a:srgbClr val="333333"/>
                </a:solidFill>
                <a:effectLst/>
                <a:latin typeface="Arial" panose="020B0604020202020204" pitchFamily="34" charset="0"/>
              </a:rPr>
              <a:t>Source: </a:t>
            </a:r>
            <a:r>
              <a:rPr lang="en-GB" sz="4000" b="0" i="0" u="sng" strike="noStrike" dirty="0">
                <a:solidFill>
                  <a:srgbClr val="0097A7"/>
                </a:solidFill>
                <a:effectLst/>
                <a:latin typeface="Arial" panose="020B0604020202020204" pitchFamily="34" charset="0"/>
                <a:hlinkClick r:id="rId2"/>
              </a:rPr>
              <a:t>https://tinyurl.com/yx6ehw2r</a:t>
            </a:r>
            <a:r>
              <a:rPr lang="en-GB" sz="4000" b="0" i="0" u="none" strike="noStrike" dirty="0">
                <a:solidFill>
                  <a:srgbClr val="333333"/>
                </a:solidFill>
                <a:effectLst/>
                <a:latin typeface="Arial" panose="020B0604020202020204" pitchFamily="34" charset="0"/>
              </a:rPr>
              <a:t> </a:t>
            </a:r>
            <a:endParaRPr lang="fr-FR" sz="4000" dirty="0">
              <a:solidFill>
                <a:srgbClr val="000000"/>
              </a:solidFill>
              <a:latin typeface="+mj-lt"/>
            </a:endParaRPr>
          </a:p>
          <a:p>
            <a:pPr marL="146050" indent="0">
              <a:buNone/>
            </a:pPr>
            <a:endParaRPr lang="fr-FR" sz="1200" dirty="0">
              <a:solidFill>
                <a:srgbClr val="000000"/>
              </a:solidFill>
              <a:latin typeface="+mj-lt"/>
            </a:endParaRPr>
          </a:p>
          <a:p>
            <a:pPr marL="146050" indent="0">
              <a:buNone/>
            </a:pPr>
            <a:endParaRPr lang="fr-FR" sz="1200" dirty="0">
              <a:solidFill>
                <a:srgbClr val="000000"/>
              </a:solidFill>
              <a:latin typeface="+mj-lt"/>
            </a:endParaRPr>
          </a:p>
        </p:txBody>
      </p:sp>
      <p:sp>
        <p:nvSpPr>
          <p:cNvPr id="4" name="Slide Number Placeholder 3">
            <a:extLst>
              <a:ext uri="{FF2B5EF4-FFF2-40B4-BE49-F238E27FC236}">
                <a16:creationId xmlns:a16="http://schemas.microsoft.com/office/drawing/2014/main" id="{9623792E-E2B7-1789-4484-41EDCF6B11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6481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C6AE7-7315-2B96-3D96-16168D53E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5EA97-BE71-F2B9-6185-A5E51C85D1DE}"/>
              </a:ext>
            </a:extLst>
          </p:cNvPr>
          <p:cNvSpPr>
            <a:spLocks noGrp="1"/>
          </p:cNvSpPr>
          <p:nvPr>
            <p:ph type="title"/>
          </p:nvPr>
        </p:nvSpPr>
        <p:spPr/>
        <p:txBody>
          <a:bodyPr>
            <a:noAutofit/>
          </a:bodyPr>
          <a:lstStyle/>
          <a:p>
            <a:r>
              <a:rPr lang="en-CA" sz="2400" i="0" u="none" strike="noStrike" dirty="0">
                <a:solidFill>
                  <a:srgbClr val="000000"/>
                </a:solidFill>
                <a:effectLst/>
                <a:latin typeface="Arial" panose="020B0604020202020204" pitchFamily="34" charset="0"/>
              </a:rPr>
              <a:t>Research Data </a:t>
            </a:r>
            <a:r>
              <a:rPr lang="en-CA" sz="1400" b="0" i="0" u="none" strike="noStrike" dirty="0">
                <a:solidFill>
                  <a:srgbClr val="000000"/>
                </a:solidFill>
                <a:effectLst/>
                <a:latin typeface="Arial" panose="020B0604020202020204" pitchFamily="34" charset="0"/>
              </a:rPr>
              <a:t>(cont’d)</a:t>
            </a:r>
            <a:endParaRPr lang="en-CA" sz="1400" dirty="0"/>
          </a:p>
        </p:txBody>
      </p:sp>
      <p:sp>
        <p:nvSpPr>
          <p:cNvPr id="3" name="Text Placeholder 2">
            <a:extLst>
              <a:ext uri="{FF2B5EF4-FFF2-40B4-BE49-F238E27FC236}">
                <a16:creationId xmlns:a16="http://schemas.microsoft.com/office/drawing/2014/main" id="{9B960B26-D6DC-E85B-3C78-73C0328DA54F}"/>
              </a:ext>
            </a:extLst>
          </p:cNvPr>
          <p:cNvSpPr>
            <a:spLocks noGrp="1"/>
          </p:cNvSpPr>
          <p:nvPr>
            <p:ph type="body" idx="1"/>
          </p:nvPr>
        </p:nvSpPr>
        <p:spPr>
          <a:xfrm>
            <a:off x="729450" y="2078875"/>
            <a:ext cx="7688700" cy="2670976"/>
          </a:xfrm>
        </p:spPr>
        <p:txBody>
          <a:bodyPr>
            <a:normAutofit fontScale="77500" lnSpcReduction="20000"/>
          </a:bodyPr>
          <a:lstStyle/>
          <a:p>
            <a:r>
              <a:rPr lang="fr-FR" sz="2100" dirty="0" err="1">
                <a:solidFill>
                  <a:schemeClr val="bg2"/>
                </a:solidFill>
                <a:latin typeface="+mj-lt"/>
              </a:rPr>
              <a:t>Why</a:t>
            </a:r>
            <a:r>
              <a:rPr lang="fr-FR" sz="2100" dirty="0">
                <a:solidFill>
                  <a:schemeClr val="bg2"/>
                </a:solidFill>
                <a:latin typeface="+mj-lt"/>
              </a:rPr>
              <a:t> </a:t>
            </a:r>
            <a:r>
              <a:rPr lang="en-CA" sz="2100" b="0" i="0" u="none" strike="noStrike" dirty="0">
                <a:solidFill>
                  <a:schemeClr val="bg2"/>
                </a:solidFill>
                <a:effectLst/>
                <a:latin typeface="Arial" panose="020B0604020202020204" pitchFamily="34" charset="0"/>
              </a:rPr>
              <a:t>are they important?</a:t>
            </a:r>
          </a:p>
          <a:p>
            <a:pPr lvl="1"/>
            <a:r>
              <a:rPr lang="en-CA" sz="1800" b="0" i="0" u="none" strike="noStrike" dirty="0">
                <a:solidFill>
                  <a:schemeClr val="bg2"/>
                </a:solidFill>
                <a:effectLst/>
                <a:latin typeface="Arial" panose="020B0604020202020204" pitchFamily="34" charset="0"/>
              </a:rPr>
              <a:t>Support original research</a:t>
            </a:r>
          </a:p>
          <a:p>
            <a:pPr lvl="1"/>
            <a:r>
              <a:rPr lang="en-CA" sz="1800" b="0" i="0" u="none" strike="noStrike" dirty="0">
                <a:solidFill>
                  <a:schemeClr val="bg2"/>
                </a:solidFill>
                <a:effectLst/>
                <a:latin typeface="Arial" panose="020B0604020202020204" pitchFamily="34" charset="0"/>
              </a:rPr>
              <a:t>Deterrent to research fraud</a:t>
            </a:r>
            <a:endParaRPr lang="en-CA" sz="1800" dirty="0">
              <a:solidFill>
                <a:schemeClr val="bg2"/>
              </a:solidFill>
              <a:latin typeface="Arial" panose="020B0604020202020204" pitchFamily="34" charset="0"/>
            </a:endParaRPr>
          </a:p>
          <a:p>
            <a:pPr lvl="1"/>
            <a:r>
              <a:rPr lang="en-GB" sz="1800" b="0" i="0" u="none" strike="noStrike" dirty="0">
                <a:solidFill>
                  <a:schemeClr val="bg2"/>
                </a:solidFill>
                <a:effectLst/>
                <a:latin typeface="Arial" panose="020B0604020202020204" pitchFamily="34" charset="0"/>
              </a:rPr>
              <a:t>When managed properly, they can be shared</a:t>
            </a:r>
            <a:endParaRPr lang="en-CA" sz="1800" b="0" i="0" u="none" strike="noStrike" dirty="0">
              <a:solidFill>
                <a:schemeClr val="bg2"/>
              </a:solidFill>
              <a:effectLst/>
              <a:latin typeface="Arial" panose="020B0604020202020204" pitchFamily="34" charset="0"/>
            </a:endParaRPr>
          </a:p>
          <a:p>
            <a:pPr lvl="2"/>
            <a:r>
              <a:rPr lang="en-GB" sz="1500" b="0" i="0" u="none" strike="noStrike" dirty="0">
                <a:solidFill>
                  <a:schemeClr val="bg2"/>
                </a:solidFill>
                <a:effectLst/>
                <a:latin typeface="Arial" panose="020B0604020202020204" pitchFamily="34" charset="0"/>
              </a:rPr>
              <a:t>Informally from one researcher to another</a:t>
            </a:r>
          </a:p>
          <a:p>
            <a:pPr lvl="2"/>
            <a:r>
              <a:rPr lang="en-GB" sz="1500" b="0" i="0" u="none" strike="noStrike" dirty="0">
                <a:solidFill>
                  <a:schemeClr val="bg2"/>
                </a:solidFill>
                <a:effectLst/>
                <a:latin typeface="Arial" panose="020B0604020202020204" pitchFamily="34" charset="0"/>
              </a:rPr>
              <a:t>Deposited in a self-archiving system</a:t>
            </a:r>
            <a:endParaRPr lang="en-GB" sz="1500" dirty="0">
              <a:solidFill>
                <a:schemeClr val="bg2"/>
              </a:solidFill>
              <a:latin typeface="Arial" panose="020B0604020202020204" pitchFamily="34" charset="0"/>
            </a:endParaRPr>
          </a:p>
          <a:p>
            <a:pPr lvl="2"/>
            <a:r>
              <a:rPr lang="en-GB" sz="1500" b="0" i="0" u="none" strike="noStrike" dirty="0">
                <a:solidFill>
                  <a:schemeClr val="bg2"/>
                </a:solidFill>
                <a:effectLst/>
                <a:latin typeface="Arial" panose="020B0604020202020204" pitchFamily="34" charset="0"/>
              </a:rPr>
              <a:t>Deposited in a specialist data repository dedicated to archiving, preserving and disseminating digital data</a:t>
            </a:r>
          </a:p>
          <a:p>
            <a:pPr lvl="2"/>
            <a:r>
              <a:rPr lang="en-GB" sz="1500" b="0" i="0" u="none" strike="noStrike" dirty="0">
                <a:solidFill>
                  <a:schemeClr val="bg2"/>
                </a:solidFill>
                <a:effectLst/>
                <a:latin typeface="Arial" panose="020B0604020202020204" pitchFamily="34" charset="0"/>
              </a:rPr>
              <a:t>Deposited in an institutional repository</a:t>
            </a:r>
          </a:p>
          <a:p>
            <a:r>
              <a:rPr lang="en-CA" sz="2000" b="0" i="0" u="none" strike="noStrike" dirty="0">
                <a:solidFill>
                  <a:schemeClr val="bg2"/>
                </a:solidFill>
                <a:effectLst/>
                <a:latin typeface="Arial" panose="020B0604020202020204" pitchFamily="34" charset="0"/>
              </a:rPr>
              <a:t>Why is sharing important?</a:t>
            </a:r>
          </a:p>
          <a:p>
            <a:pPr lvl="1"/>
            <a:r>
              <a:rPr lang="en-GB" sz="1800" b="0" i="0" u="none" strike="noStrike" dirty="0">
                <a:solidFill>
                  <a:schemeClr val="bg2"/>
                </a:solidFill>
                <a:effectLst/>
                <a:latin typeface="Arial" panose="020B0604020202020204" pitchFamily="34" charset="0"/>
              </a:rPr>
              <a:t>We don’t conduct research in a bubble!</a:t>
            </a:r>
          </a:p>
          <a:p>
            <a:pPr lvl="1"/>
            <a:r>
              <a:rPr lang="en-GB" sz="1800" b="0" i="0" u="none" strike="noStrike" dirty="0">
                <a:solidFill>
                  <a:schemeClr val="bg2"/>
                </a:solidFill>
                <a:effectLst/>
                <a:latin typeface="Arial" panose="020B0604020202020204" pitchFamily="34" charset="0"/>
              </a:rPr>
              <a:t>We will want to publish research about our data.</a:t>
            </a:r>
            <a:endParaRPr lang="fr-FR" sz="1600" dirty="0">
              <a:solidFill>
                <a:schemeClr val="bg2"/>
              </a:solidFill>
              <a:latin typeface="+mj-lt"/>
            </a:endParaRPr>
          </a:p>
          <a:p>
            <a:pPr marL="146050" indent="0">
              <a:buNone/>
            </a:pPr>
            <a:endParaRPr lang="fr-FR" sz="1200" dirty="0">
              <a:solidFill>
                <a:srgbClr val="000000"/>
              </a:solidFill>
              <a:latin typeface="+mj-lt"/>
            </a:endParaRPr>
          </a:p>
        </p:txBody>
      </p:sp>
      <p:sp>
        <p:nvSpPr>
          <p:cNvPr id="4" name="Slide Number Placeholder 3">
            <a:extLst>
              <a:ext uri="{FF2B5EF4-FFF2-40B4-BE49-F238E27FC236}">
                <a16:creationId xmlns:a16="http://schemas.microsoft.com/office/drawing/2014/main" id="{31E2791C-8CD6-7D5A-811B-605A61093D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76816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234B-0561-90DE-5D24-24212BE536F9}"/>
              </a:ext>
            </a:extLst>
          </p:cNvPr>
          <p:cNvSpPr>
            <a:spLocks noGrp="1"/>
          </p:cNvSpPr>
          <p:nvPr>
            <p:ph type="title"/>
          </p:nvPr>
        </p:nvSpPr>
        <p:spPr/>
        <p:txBody>
          <a:bodyPr>
            <a:noAutofit/>
          </a:bodyPr>
          <a:lstStyle/>
          <a:p>
            <a:r>
              <a:rPr lang="en-CA" sz="2400" i="0" u="none" strike="noStrike" dirty="0">
                <a:solidFill>
                  <a:schemeClr val="bg2"/>
                </a:solidFill>
                <a:effectLst/>
                <a:latin typeface="Arial" panose="020B0604020202020204" pitchFamily="34" charset="0"/>
              </a:rPr>
              <a:t>Sharing data considerations</a:t>
            </a:r>
            <a:endParaRPr lang="en-CA" sz="2400" dirty="0">
              <a:solidFill>
                <a:schemeClr val="bg2"/>
              </a:solidFill>
            </a:endParaRPr>
          </a:p>
        </p:txBody>
      </p:sp>
      <p:sp>
        <p:nvSpPr>
          <p:cNvPr id="3" name="Text Placeholder 2">
            <a:extLst>
              <a:ext uri="{FF2B5EF4-FFF2-40B4-BE49-F238E27FC236}">
                <a16:creationId xmlns:a16="http://schemas.microsoft.com/office/drawing/2014/main" id="{94CAE155-2A1E-E943-BAE4-CD42A6919A29}"/>
              </a:ext>
            </a:extLst>
          </p:cNvPr>
          <p:cNvSpPr>
            <a:spLocks noGrp="1"/>
          </p:cNvSpPr>
          <p:nvPr>
            <p:ph type="body" idx="1"/>
          </p:nvPr>
        </p:nvSpPr>
        <p:spPr>
          <a:xfrm>
            <a:off x="729450" y="1853850"/>
            <a:ext cx="7688700" cy="2697525"/>
          </a:xfrm>
        </p:spPr>
        <p:txBody>
          <a:bodyPr>
            <a:normAutofit fontScale="85000" lnSpcReduction="20000"/>
          </a:bodyPr>
          <a:lstStyle/>
          <a:p>
            <a:r>
              <a:rPr lang="en-CA" sz="1800" b="0" i="0" u="none" strike="noStrike" dirty="0">
                <a:solidFill>
                  <a:srgbClr val="000000"/>
                </a:solidFill>
                <a:effectLst/>
                <a:latin typeface="Arial" panose="020B0604020202020204" pitchFamily="34" charset="0"/>
              </a:rPr>
              <a:t>Meets data-management requirements</a:t>
            </a:r>
          </a:p>
          <a:p>
            <a:r>
              <a:rPr lang="en-CA" sz="1800" b="0" i="0" u="none" strike="noStrike" dirty="0">
                <a:solidFill>
                  <a:srgbClr val="000000"/>
                </a:solidFill>
                <a:effectLst/>
                <a:latin typeface="Arial" panose="020B0604020202020204" pitchFamily="34" charset="0"/>
              </a:rPr>
              <a:t>Stability / security over time</a:t>
            </a:r>
            <a:endParaRPr lang="en-CA" sz="1800" dirty="0">
              <a:solidFill>
                <a:srgbClr val="000000"/>
              </a:solidFill>
              <a:latin typeface="Arial" panose="020B0604020202020204" pitchFamily="34" charset="0"/>
            </a:endParaRPr>
          </a:p>
          <a:p>
            <a:r>
              <a:rPr lang="en-GB" sz="1800" b="0" i="0" u="none" strike="noStrike" dirty="0">
                <a:solidFill>
                  <a:srgbClr val="000000"/>
                </a:solidFill>
                <a:effectLst/>
                <a:latin typeface="Arial" panose="020B0604020202020204" pitchFamily="34" charset="0"/>
              </a:rPr>
              <a:t>Makes your data more visible</a:t>
            </a:r>
            <a:endParaRPr lang="en-CA" sz="1800" b="0" i="0" u="none" strike="noStrike" dirty="0">
              <a:solidFill>
                <a:srgbClr val="000000"/>
              </a:solidFill>
              <a:effectLst/>
              <a:latin typeface="Arial" panose="020B0604020202020204" pitchFamily="34" charset="0"/>
            </a:endParaRPr>
          </a:p>
          <a:p>
            <a:r>
              <a:rPr lang="en-CA" sz="1800" b="0" i="0" u="none" strike="noStrike" dirty="0">
                <a:solidFill>
                  <a:srgbClr val="000000"/>
                </a:solidFill>
                <a:effectLst/>
                <a:latin typeface="Arial" panose="020B0604020202020204" pitchFamily="34" charset="0"/>
              </a:rPr>
              <a:t>Requires documentation</a:t>
            </a:r>
            <a:endParaRPr lang="en-CA" sz="1800" dirty="0">
              <a:solidFill>
                <a:srgbClr val="000000"/>
              </a:solidFill>
              <a:latin typeface="Arial" panose="020B0604020202020204" pitchFamily="34" charset="0"/>
            </a:endParaRPr>
          </a:p>
          <a:p>
            <a:r>
              <a:rPr lang="en-GB" sz="1800" b="0" i="0" u="none" strike="noStrike" dirty="0">
                <a:solidFill>
                  <a:srgbClr val="000000"/>
                </a:solidFill>
                <a:effectLst/>
                <a:latin typeface="Arial" panose="020B0604020202020204" pitchFamily="34" charset="0"/>
              </a:rPr>
              <a:t>Offers curation expertise that adds value to data</a:t>
            </a:r>
            <a:endParaRPr lang="en-CA" sz="1800" b="0" i="0" u="none" strike="noStrike" dirty="0">
              <a:solidFill>
                <a:srgbClr val="000000"/>
              </a:solidFill>
              <a:effectLst/>
              <a:latin typeface="Arial" panose="020B0604020202020204" pitchFamily="34" charset="0"/>
            </a:endParaRPr>
          </a:p>
          <a:p>
            <a:r>
              <a:rPr lang="en-GB" sz="1800" b="0" i="0" u="none" strike="noStrike" dirty="0">
                <a:solidFill>
                  <a:srgbClr val="000000"/>
                </a:solidFill>
                <a:effectLst/>
                <a:latin typeface="Arial" panose="020B0604020202020204" pitchFamily="34" charset="0"/>
              </a:rPr>
              <a:t>Facilitates data discovery and reuse through the development and standardization of metadata</a:t>
            </a:r>
          </a:p>
          <a:p>
            <a:r>
              <a:rPr lang="en-GB" sz="1800" b="0" i="0" u="none" strike="noStrike" dirty="0">
                <a:solidFill>
                  <a:srgbClr val="000000"/>
                </a:solidFill>
                <a:effectLst/>
                <a:latin typeface="Arial" panose="020B0604020202020204" pitchFamily="34" charset="0"/>
              </a:rPr>
              <a:t>Achieves interoperability across scientific communities</a:t>
            </a:r>
          </a:p>
          <a:p>
            <a:r>
              <a:rPr lang="en-GB" sz="1800" b="0" i="0" u="none" strike="noStrike" dirty="0">
                <a:solidFill>
                  <a:srgbClr val="000000"/>
                </a:solidFill>
                <a:effectLst/>
                <a:latin typeface="Arial" panose="020B0604020202020204" pitchFamily="34" charset="0"/>
              </a:rPr>
              <a:t>Authenticated online access to data / user access controls /licensing agreements</a:t>
            </a:r>
          </a:p>
          <a:p>
            <a:r>
              <a:rPr lang="en-CA" sz="1800" b="0" i="0" u="none" strike="noStrike" dirty="0">
                <a:solidFill>
                  <a:srgbClr val="000000"/>
                </a:solidFill>
                <a:effectLst/>
                <a:latin typeface="Arial" panose="020B0604020202020204" pitchFamily="34" charset="0"/>
              </a:rPr>
              <a:t>Fully searchable</a:t>
            </a:r>
          </a:p>
          <a:p>
            <a:r>
              <a:rPr lang="en-CA" sz="1800" b="0" i="0" u="none" strike="noStrike" dirty="0">
                <a:solidFill>
                  <a:srgbClr val="000000"/>
                </a:solidFill>
                <a:effectLst/>
                <a:latin typeface="Arial" panose="020B0604020202020204" pitchFamily="34" charset="0"/>
              </a:rPr>
              <a:t>Assigns unique persistent DOIs to files or collections</a:t>
            </a:r>
            <a:endParaRPr lang="en-CA" dirty="0"/>
          </a:p>
        </p:txBody>
      </p:sp>
      <p:sp>
        <p:nvSpPr>
          <p:cNvPr id="4" name="Slide Number Placeholder 3">
            <a:extLst>
              <a:ext uri="{FF2B5EF4-FFF2-40B4-BE49-F238E27FC236}">
                <a16:creationId xmlns:a16="http://schemas.microsoft.com/office/drawing/2014/main" id="{4472A281-92BC-1823-7F1C-DBFC90E315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6" name="TextBox 5">
            <a:extLst>
              <a:ext uri="{FF2B5EF4-FFF2-40B4-BE49-F238E27FC236}">
                <a16:creationId xmlns:a16="http://schemas.microsoft.com/office/drawing/2014/main" id="{D500BF4E-32D3-49B2-3248-AD4A3C34D7E7}"/>
              </a:ext>
            </a:extLst>
          </p:cNvPr>
          <p:cNvSpPr txBox="1"/>
          <p:nvPr/>
        </p:nvSpPr>
        <p:spPr>
          <a:xfrm>
            <a:off x="883461" y="4551375"/>
            <a:ext cx="4572000" cy="246221"/>
          </a:xfrm>
          <a:prstGeom prst="rect">
            <a:avLst/>
          </a:prstGeom>
          <a:noFill/>
        </p:spPr>
        <p:txBody>
          <a:bodyPr wrap="square">
            <a:spAutoFit/>
          </a:bodyPr>
          <a:lstStyle/>
          <a:p>
            <a:r>
              <a:rPr lang="en-CA" sz="1000" b="0" i="0" u="none" strike="noStrike" dirty="0">
                <a:solidFill>
                  <a:srgbClr val="000000"/>
                </a:solidFill>
                <a:effectLst/>
                <a:latin typeface="Arial" panose="020B0604020202020204" pitchFamily="34" charset="0"/>
              </a:rPr>
              <a:t>Reference: QDR &amp; UKDS</a:t>
            </a:r>
            <a:endParaRPr lang="en-CA" sz="1000" dirty="0"/>
          </a:p>
        </p:txBody>
      </p:sp>
    </p:spTree>
    <p:extLst>
      <p:ext uri="{BB962C8B-B14F-4D97-AF65-F5344CB8AC3E}">
        <p14:creationId xmlns:p14="http://schemas.microsoft.com/office/powerpoint/2010/main" val="3968674937"/>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TotalTime>
  <Words>2871</Words>
  <Application>Microsoft Office PowerPoint</Application>
  <PresentationFormat>On-screen Show (16:9)</PresentationFormat>
  <Paragraphs>429</Paragraphs>
  <Slides>48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Rambla</vt:lpstr>
      <vt:lpstr>Lato</vt:lpstr>
      <vt:lpstr>Georgia</vt:lpstr>
      <vt:lpstr>Noto Sans</vt:lpstr>
      <vt:lpstr>Arial</vt:lpstr>
      <vt:lpstr>Wingdings</vt:lpstr>
      <vt:lpstr>Raleway</vt:lpstr>
      <vt:lpstr>Streamline</vt:lpstr>
      <vt:lpstr>Introduction to  Research Data Management</vt:lpstr>
      <vt:lpstr>Outline of this session</vt:lpstr>
      <vt:lpstr>Acronyms</vt:lpstr>
      <vt:lpstr>Research Data</vt:lpstr>
      <vt:lpstr>Research Data (cont’d)</vt:lpstr>
      <vt:lpstr>Research Data (cont’d)</vt:lpstr>
      <vt:lpstr>Research Data (cont’d)</vt:lpstr>
      <vt:lpstr>Research Data (cont’d)</vt:lpstr>
      <vt:lpstr>Sharing data considerations</vt:lpstr>
      <vt:lpstr>Making Research Transparent</vt:lpstr>
      <vt:lpstr>Benefits of Transparency</vt:lpstr>
      <vt:lpstr>Example …</vt:lpstr>
      <vt:lpstr> </vt:lpstr>
      <vt:lpstr> </vt:lpstr>
      <vt:lpstr>Something to think about …</vt:lpstr>
      <vt:lpstr>Metadata</vt:lpstr>
      <vt:lpstr>PowerPoint Presentation</vt:lpstr>
      <vt:lpstr>PowerPoint Presentation</vt:lpstr>
      <vt:lpstr>Metadata (cont’d)</vt:lpstr>
      <vt:lpstr>Metadata (cont’d)</vt:lpstr>
      <vt:lpstr>Metadata (cont’d)</vt:lpstr>
      <vt:lpstr>Questions?</vt:lpstr>
      <vt:lpstr>PowerPoint Presentation</vt:lpstr>
      <vt:lpstr>The Research Data Life Cycle</vt:lpstr>
      <vt:lpstr>PowerPoint Presentation</vt:lpstr>
      <vt:lpstr>Plan</vt:lpstr>
      <vt:lpstr>Create</vt:lpstr>
      <vt:lpstr>Process</vt:lpstr>
      <vt:lpstr>Analyse</vt:lpstr>
      <vt:lpstr>Preserve</vt:lpstr>
      <vt:lpstr>Access</vt:lpstr>
      <vt:lpstr>Reuse</vt:lpstr>
      <vt:lpstr>PowerPoint Presentation</vt:lpstr>
      <vt:lpstr>FAIR</vt:lpstr>
      <vt:lpstr>FAIR (cont’d)</vt:lpstr>
      <vt:lpstr>Questions?</vt:lpstr>
      <vt:lpstr>RDM</vt:lpstr>
      <vt:lpstr>Benefits of RDM</vt:lpstr>
      <vt:lpstr>Tri-Council RDM Policy Policy</vt:lpstr>
      <vt:lpstr>Tri-Council RDM Policy (cont’d) RDM M Policy</vt:lpstr>
      <vt:lpstr>Tri-Council RDM Policy (cont’d) RDM M Policy</vt:lpstr>
      <vt:lpstr>And …</vt:lpstr>
      <vt:lpstr>Summing it up …</vt:lpstr>
      <vt:lpstr>Questions?</vt:lpstr>
      <vt:lpstr>PowerPoint Presentation</vt:lpstr>
      <vt:lpstr>References</vt:lpstr>
      <vt:lpstr>More Resources</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in the Canadian Context An overview with case studies</dc:title>
  <dc:creator>fry</dc:creator>
  <cp:lastModifiedBy>Jane Fry</cp:lastModifiedBy>
  <cp:revision>53</cp:revision>
  <dcterms:modified xsi:type="dcterms:W3CDTF">2025-05-08T15:00:23Z</dcterms:modified>
</cp:coreProperties>
</file>