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Nuni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Nunito-bold.fntdata"/><Relationship Id="rId41" Type="http://schemas.openxmlformats.org/officeDocument/2006/relationships/font" Target="fonts/Nunito-regular.fntdata"/><Relationship Id="rId22" Type="http://schemas.openxmlformats.org/officeDocument/2006/relationships/slide" Target="slides/slide17.xml"/><Relationship Id="rId44" Type="http://schemas.openxmlformats.org/officeDocument/2006/relationships/font" Target="fonts/Nunito-boldItalic.fntdata"/><Relationship Id="rId21" Type="http://schemas.openxmlformats.org/officeDocument/2006/relationships/slide" Target="slides/slide16.xml"/><Relationship Id="rId43" Type="http://schemas.openxmlformats.org/officeDocument/2006/relationships/font" Target="fonts/Nunit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ience.gc.ca/" TargetMode="External"/><Relationship Id="rId3" Type="http://schemas.openxmlformats.org/officeDocument/2006/relationships/hyperlink" Target="http://science.gc.ca/" TargetMode="External"/><Relationship Id="rId4" Type="http://schemas.openxmlformats.org/officeDocument/2006/relationships/hyperlink" Target="https://www.openaire.eu/guides/" TargetMode="External"/><Relationship Id="rId9" Type="http://schemas.openxmlformats.org/officeDocument/2006/relationships/hyperlink" Target="https://www.nsf.gov/public-access" TargetMode="External"/><Relationship Id="rId5" Type="http://schemas.openxmlformats.org/officeDocument/2006/relationships/hyperlink" Target="https://www.openaire.eu/guides/" TargetMode="External"/><Relationship Id="rId6" Type="http://schemas.openxmlformats.org/officeDocument/2006/relationships/hyperlink" Target="https://grants.nih.gov/policy-and-compliance/policy-topics/sharing-policies/dms/writing-dms-plan" TargetMode="External"/><Relationship Id="rId7" Type="http://schemas.openxmlformats.org/officeDocument/2006/relationships/hyperlink" Target="https://grants.nih.gov/policy-and-compliance/policy-topics/sharing-policies/dms/writing-dms-plan" TargetMode="External"/><Relationship Id="rId8" Type="http://schemas.openxmlformats.org/officeDocument/2006/relationships/hyperlink" Target="https://www.nsf.gov/public-acces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tic1.squarespace.com/static/5d3799de845604000199cd24/t/6397b363b502ff481fce6baf/1670886246948/CARE%2BPrinciples_One%2BPagers%2BFINAL_Oct_17_2019.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nigc.ca/ocap-trainin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d641d39b5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d641d39b5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d641d39b5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d641d39b5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Summarize some or all of the stories and their impact on research. Use the Jonathan Pruitt case to highlight impact on graduate students.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d641d39b5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d641d39b5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d641d39b5f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d641d39b5f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d641d39b5f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d641d39b5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51fd6d97e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51fd6d97e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d641d39b5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d641d39b5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d641d39b5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d641d39b5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d641d39b5f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d641d39b5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2700" rtl="0" algn="l">
              <a:lnSpc>
                <a:spcPct val="115000"/>
              </a:lnSpc>
              <a:spcBef>
                <a:spcPts val="0"/>
              </a:spcBef>
              <a:spcAft>
                <a:spcPts val="0"/>
              </a:spcAft>
              <a:buNone/>
            </a:pPr>
            <a:r>
              <a:rPr lang="en">
                <a:solidFill>
                  <a:schemeClr val="dk1"/>
                </a:solidFill>
              </a:rPr>
              <a:t>● Institutional Strategies:</a:t>
            </a:r>
            <a:endParaRPr>
              <a:solidFill>
                <a:schemeClr val="dk1"/>
              </a:solidFill>
            </a:endParaRPr>
          </a:p>
          <a:p>
            <a:pPr indent="0" lvl="0" marL="469900" rtl="0" algn="l">
              <a:lnSpc>
                <a:spcPct val="115000"/>
              </a:lnSpc>
              <a:spcBef>
                <a:spcPts val="0"/>
              </a:spcBef>
              <a:spcAft>
                <a:spcPts val="0"/>
              </a:spcAft>
              <a:buClr>
                <a:schemeClr val="dk1"/>
              </a:buClr>
              <a:buSzPts val="1100"/>
              <a:buFont typeface="Arial"/>
              <a:buNone/>
            </a:pPr>
            <a:r>
              <a:rPr lang="en">
                <a:solidFill>
                  <a:schemeClr val="dk1"/>
                </a:solidFill>
              </a:rPr>
              <a:t>By March 1, 2023, research institutions subject to this requirement were required to post their RDM strategies online and share the link with the agencies so this information can be shared publicly on a</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dedicated science.gc.ca webpage</a:t>
            </a:r>
            <a:r>
              <a:rPr lang="en">
                <a:solidFill>
                  <a:schemeClr val="dk1"/>
                </a:solidFill>
              </a:rPr>
              <a:t>.</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●Data management plans:</a:t>
            </a:r>
            <a:endParaRPr>
              <a:solidFill>
                <a:schemeClr val="dk1"/>
              </a:solidFill>
            </a:endParaRPr>
          </a:p>
          <a:p>
            <a:pPr indent="0" lvl="0" marL="469900" rtl="0" algn="l">
              <a:lnSpc>
                <a:spcPct val="115000"/>
              </a:lnSpc>
              <a:spcBef>
                <a:spcPts val="0"/>
              </a:spcBef>
              <a:spcAft>
                <a:spcPts val="0"/>
              </a:spcAft>
              <a:buClr>
                <a:schemeClr val="dk1"/>
              </a:buClr>
              <a:buSzPts val="1100"/>
              <a:buFont typeface="Arial"/>
              <a:buNone/>
            </a:pPr>
            <a:r>
              <a:rPr lang="en">
                <a:solidFill>
                  <a:schemeClr val="dk1"/>
                </a:solidFill>
              </a:rPr>
              <a:t>In spring 2022, the agencies identified the initial set of funding opportunities subject to the DMP requirement. The agencies are continuing to introduce the DMP requirement into funding opportunities as they finalize a timeline and approach for broader implementation of the requirement.</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●Data deposit:</a:t>
            </a:r>
            <a:endParaRPr>
              <a:solidFill>
                <a:schemeClr val="dk1"/>
              </a:solidFill>
            </a:endParaRPr>
          </a:p>
          <a:p>
            <a:pPr indent="0" lvl="0" marL="469900" rtl="0" algn="l">
              <a:lnSpc>
                <a:spcPct val="115000"/>
              </a:lnSpc>
              <a:spcBef>
                <a:spcPts val="0"/>
              </a:spcBef>
              <a:spcAft>
                <a:spcPts val="0"/>
              </a:spcAft>
              <a:buNone/>
            </a:pPr>
            <a:r>
              <a:rPr lang="en">
                <a:solidFill>
                  <a:schemeClr val="dk1"/>
                </a:solidFill>
              </a:rPr>
              <a:t>After reviewing the institutional strategies and in line with the readiness of the Canadian research community, the agencies will phase in the data deposit requirement, with deposit requirements expected to be rolled out for awarded projects beginning in 2026.</a:t>
            </a:r>
            <a:endParaRPr>
              <a:solidFill>
                <a:schemeClr val="dk1"/>
              </a:solidFill>
            </a:endParaRPr>
          </a:p>
          <a:p>
            <a:pPr indent="0" lvl="0" marL="4699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Mention other funders globally are doing similar:</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●Horizon Europe:</a:t>
            </a:r>
            <a:r>
              <a:rPr b="1" lang="en">
                <a:solidFill>
                  <a:schemeClr val="dk1"/>
                </a:solidFill>
                <a:uFill>
                  <a:noFill/>
                </a:uFill>
                <a:hlinkClick r:id="rId4">
                  <a:extLst>
                    <a:ext uri="{A12FA001-AC4F-418D-AE19-62706E023703}">
                      <ahyp:hlinkClr val="tx"/>
                    </a:ext>
                  </a:extLst>
                </a:hlinkClick>
              </a:rPr>
              <a:t> </a:t>
            </a:r>
            <a:r>
              <a:rPr b="1" lang="en" u="sng">
                <a:solidFill>
                  <a:schemeClr val="hlink"/>
                </a:solidFill>
                <a:hlinkClick r:id="rId5"/>
              </a:rPr>
              <a:t>Research Data Management Guide</a:t>
            </a:r>
            <a:r>
              <a:rPr b="1" lang="en">
                <a:solidFill>
                  <a:schemeClr val="dk1"/>
                </a:solidFill>
              </a:rPr>
              <a:t> </a:t>
            </a:r>
            <a:endParaRPr b="1">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●National Institutes of Health (NIH):</a:t>
            </a:r>
            <a:r>
              <a:rPr lang="en">
                <a:solidFill>
                  <a:schemeClr val="dk1"/>
                </a:solidFill>
                <a:uFill>
                  <a:noFill/>
                </a:uFill>
                <a:hlinkClick r:id="rId6">
                  <a:extLst>
                    <a:ext uri="{A12FA001-AC4F-418D-AE19-62706E023703}">
                      <ahyp:hlinkClr val="tx"/>
                    </a:ext>
                  </a:extLst>
                </a:hlinkClick>
              </a:rPr>
              <a:t> </a:t>
            </a:r>
            <a:r>
              <a:rPr b="1" lang="en" u="sng">
                <a:solidFill>
                  <a:schemeClr val="hlink"/>
                </a:solidFill>
                <a:hlinkClick r:id="rId7"/>
              </a:rPr>
              <a:t>Data Management and Sharing Policy</a:t>
            </a:r>
            <a:endParaRPr b="1" u="sng">
              <a:solidFill>
                <a:schemeClr val="hlink"/>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●National Science Foundation (NSF):</a:t>
            </a:r>
            <a:r>
              <a:rPr lang="en">
                <a:solidFill>
                  <a:schemeClr val="dk1"/>
                </a:solidFill>
                <a:uFill>
                  <a:noFill/>
                </a:uFill>
                <a:hlinkClick r:id="rId8">
                  <a:extLst>
                    <a:ext uri="{A12FA001-AC4F-418D-AE19-62706E023703}">
                      <ahyp:hlinkClr val="tx"/>
                    </a:ext>
                  </a:extLst>
                </a:hlinkClick>
              </a:rPr>
              <a:t> </a:t>
            </a:r>
            <a:r>
              <a:rPr b="1" lang="en" u="sng">
                <a:solidFill>
                  <a:schemeClr val="hlink"/>
                </a:solidFill>
                <a:hlinkClick r:id="rId9"/>
              </a:rPr>
              <a:t>Public Access Initiative </a:t>
            </a:r>
            <a:endParaRPr b="1" u="sng">
              <a:solidFill>
                <a:schemeClr val="hlink"/>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d641d39b5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d641d39b5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50f6f1d0f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50f6f1d0f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d641d39b5f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d641d39b5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2700" rtl="0" algn="l">
              <a:lnSpc>
                <a:spcPct val="115000"/>
              </a:lnSpc>
              <a:spcBef>
                <a:spcPts val="0"/>
              </a:spcBef>
              <a:spcAft>
                <a:spcPts val="0"/>
              </a:spcAft>
              <a:buClr>
                <a:schemeClr val="dk1"/>
              </a:buClr>
              <a:buSzPts val="1100"/>
              <a:buFont typeface="Arial"/>
              <a:buNone/>
            </a:pPr>
            <a:r>
              <a:rPr lang="en">
                <a:solidFill>
                  <a:schemeClr val="dk1"/>
                </a:solidFill>
              </a:rPr>
              <a:t>●Position FAIR as the philosophical underpinning for these policies</a:t>
            </a:r>
            <a:endParaRPr>
              <a:solidFill>
                <a:schemeClr val="dk1"/>
              </a:solidFill>
            </a:endParaRPr>
          </a:p>
          <a:p>
            <a:pPr indent="0" lvl="0" marL="12700" rtl="0" algn="l">
              <a:lnSpc>
                <a:spcPct val="115000"/>
              </a:lnSpc>
              <a:spcBef>
                <a:spcPts val="0"/>
              </a:spcBef>
              <a:spcAft>
                <a:spcPts val="0"/>
              </a:spcAft>
              <a:buNone/>
            </a:pPr>
            <a:r>
              <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Describe FAIR:</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Findable </a:t>
            </a:r>
            <a:endParaRPr b="1">
              <a:solidFill>
                <a:schemeClr val="dk1"/>
              </a:solidFill>
            </a:endParaRPr>
          </a:p>
          <a:p>
            <a:pPr indent="444500" lvl="0" marL="12700" rtl="0" algn="l">
              <a:lnSpc>
                <a:spcPct val="115000"/>
              </a:lnSpc>
              <a:spcBef>
                <a:spcPts val="0"/>
              </a:spcBef>
              <a:spcAft>
                <a:spcPts val="0"/>
              </a:spcAft>
              <a:buClr>
                <a:schemeClr val="dk1"/>
              </a:buClr>
              <a:buSzPts val="1100"/>
              <a:buFont typeface="Arial"/>
              <a:buNone/>
            </a:pPr>
            <a:r>
              <a:rPr lang="en">
                <a:solidFill>
                  <a:schemeClr val="dk1"/>
                </a:solidFill>
              </a:rPr>
              <a:t>The first step in (re)using data is to find them. Metadata (information about the data) and data should be easy to find for both humans and computers.</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Accessible</a:t>
            </a:r>
            <a:endParaRPr b="1">
              <a:solidFill>
                <a:schemeClr val="dk1"/>
              </a:solidFill>
            </a:endParaRPr>
          </a:p>
          <a:p>
            <a:pPr indent="444500" lvl="0" marL="12700" rtl="0" algn="l">
              <a:lnSpc>
                <a:spcPct val="115000"/>
              </a:lnSpc>
              <a:spcBef>
                <a:spcPts val="0"/>
              </a:spcBef>
              <a:spcAft>
                <a:spcPts val="0"/>
              </a:spcAft>
              <a:buClr>
                <a:schemeClr val="dk1"/>
              </a:buClr>
              <a:buSzPts val="1100"/>
              <a:buFont typeface="Arial"/>
              <a:buNone/>
            </a:pPr>
            <a:r>
              <a:rPr lang="en">
                <a:solidFill>
                  <a:schemeClr val="dk1"/>
                </a:solidFill>
              </a:rPr>
              <a:t>Once the user finds the required data, they need to know how they can be accessed, possibly including authentication and authorisation.</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Interoperable</a:t>
            </a:r>
            <a:endParaRPr b="1">
              <a:solidFill>
                <a:schemeClr val="dk1"/>
              </a:solidFill>
            </a:endParaRPr>
          </a:p>
          <a:p>
            <a:pPr indent="444500" lvl="0" marL="12700" rtl="0" algn="l">
              <a:lnSpc>
                <a:spcPct val="115000"/>
              </a:lnSpc>
              <a:spcBef>
                <a:spcPts val="0"/>
              </a:spcBef>
              <a:spcAft>
                <a:spcPts val="0"/>
              </a:spcAft>
              <a:buClr>
                <a:schemeClr val="dk1"/>
              </a:buClr>
              <a:buSzPts val="1100"/>
              <a:buFont typeface="Arial"/>
              <a:buNone/>
            </a:pPr>
            <a:r>
              <a:rPr lang="en">
                <a:solidFill>
                  <a:schemeClr val="dk1"/>
                </a:solidFill>
              </a:rPr>
              <a:t>The data usually need to be integrated with other data. In addition, the data need to interoperate with applications or workflows for analysis, storage, and processing.</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Reusable</a:t>
            </a:r>
            <a:endParaRPr b="1">
              <a:solidFill>
                <a:schemeClr val="dk1"/>
              </a:solidFill>
            </a:endParaRPr>
          </a:p>
          <a:p>
            <a:pPr indent="444500" lvl="0" marL="12700" rtl="0" algn="l">
              <a:lnSpc>
                <a:spcPct val="115000"/>
              </a:lnSpc>
              <a:spcBef>
                <a:spcPts val="0"/>
              </a:spcBef>
              <a:spcAft>
                <a:spcPts val="0"/>
              </a:spcAft>
              <a:buClr>
                <a:schemeClr val="dk1"/>
              </a:buClr>
              <a:buSzPts val="1100"/>
              <a:buFont typeface="Arial"/>
              <a:buNone/>
            </a:pPr>
            <a:r>
              <a:rPr lang="en">
                <a:solidFill>
                  <a:schemeClr val="dk1"/>
                </a:solidFill>
              </a:rPr>
              <a:t>The ultimate goal of FAIR is to optimise the reuse of data. To achieve this, metadata and data should be well-described so that they can be replicated and/or combined in different settings.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d641d39b5f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d641d39b5f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d641d39b5f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d641d39b5f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Describe CARE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lang="en" u="sng">
                <a:solidFill>
                  <a:schemeClr val="hlink"/>
                </a:solidFill>
                <a:hlinkClick r:id="rId2"/>
              </a:rPr>
              <a:t>The CARE Principles (Collective benefit, Authority to control, Responsibility, Ethics)</a:t>
            </a:r>
            <a:r>
              <a:rPr lang="en">
                <a:solidFill>
                  <a:schemeClr val="dk1"/>
                </a:solidFill>
              </a:rPr>
              <a:t> are a set of principles that are meant to work in tandem with the FAIR principles, with a focus on Indigenous self-determination in research and data practices.</a:t>
            </a:r>
            <a:endParaRPr>
              <a:solidFill>
                <a:schemeClr val="dk1"/>
              </a:solidFill>
            </a:endParaRPr>
          </a:p>
          <a:p>
            <a:pPr indent="0" lvl="0" marL="12700" rtl="0" algn="l">
              <a:lnSpc>
                <a:spcPct val="115000"/>
              </a:lnSpc>
              <a:spcBef>
                <a:spcPts val="0"/>
              </a:spcBef>
              <a:spcAft>
                <a:spcPts val="0"/>
              </a:spcAft>
              <a:buNone/>
            </a:pPr>
            <a:r>
              <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Collective Benefit:</a:t>
            </a:r>
            <a:endParaRPr b="1">
              <a:solidFill>
                <a:schemeClr val="dk1"/>
              </a:solidFill>
            </a:endParaRPr>
          </a:p>
          <a:p>
            <a:pPr indent="444500" lvl="0" marL="12700" rtl="0" algn="l">
              <a:lnSpc>
                <a:spcPct val="115000"/>
              </a:lnSpc>
              <a:spcBef>
                <a:spcPts val="0"/>
              </a:spcBef>
              <a:spcAft>
                <a:spcPts val="0"/>
              </a:spcAft>
              <a:buClr>
                <a:schemeClr val="dk1"/>
              </a:buClr>
              <a:buSzPts val="1100"/>
              <a:buFont typeface="Arial"/>
              <a:buNone/>
            </a:pPr>
            <a:r>
              <a:rPr lang="en">
                <a:solidFill>
                  <a:schemeClr val="dk1"/>
                </a:solidFill>
              </a:rPr>
              <a:t>Data ecosystems shall be designed and function in ways that enable Indigenous Peoples to derive benefit from the data.</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Authority to Control:</a:t>
            </a:r>
            <a:endParaRPr b="1">
              <a:solidFill>
                <a:schemeClr val="dk1"/>
              </a:solidFill>
            </a:endParaRPr>
          </a:p>
          <a:p>
            <a:pPr indent="0" lvl="0" marL="469900" rtl="0" algn="l">
              <a:lnSpc>
                <a:spcPct val="115000"/>
              </a:lnSpc>
              <a:spcBef>
                <a:spcPts val="0"/>
              </a:spcBef>
              <a:spcAft>
                <a:spcPts val="0"/>
              </a:spcAft>
              <a:buClr>
                <a:schemeClr val="dk1"/>
              </a:buClr>
              <a:buSzPts val="1100"/>
              <a:buFont typeface="Arial"/>
              <a:buNone/>
            </a:pPr>
            <a:r>
              <a:rPr lang="en">
                <a:solidFill>
                  <a:schemeClr val="dk1"/>
                </a:solidFill>
              </a:rPr>
              <a:t>Indigenous Peoples’ rights and interests in Indigenous data must be recognised and their authority to control such data be empowered. Indigenous data governance enables Indigenous Peoples and governing bodies to determine how Indigenous Peoples, as well as Indigenous lands, territories, resources, knowledges and geographical indicators, are represented and identified within data.</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Responsibility:</a:t>
            </a:r>
            <a:endParaRPr b="1">
              <a:solidFill>
                <a:schemeClr val="dk1"/>
              </a:solidFill>
            </a:endParaRPr>
          </a:p>
          <a:p>
            <a:pPr indent="0" lvl="0" marL="469900" rtl="0" algn="l">
              <a:lnSpc>
                <a:spcPct val="115000"/>
              </a:lnSpc>
              <a:spcBef>
                <a:spcPts val="0"/>
              </a:spcBef>
              <a:spcAft>
                <a:spcPts val="0"/>
              </a:spcAft>
              <a:buClr>
                <a:schemeClr val="dk1"/>
              </a:buClr>
              <a:buSzPts val="1100"/>
              <a:buFont typeface="Arial"/>
              <a:buNone/>
            </a:pPr>
            <a:r>
              <a:rPr lang="en">
                <a:solidFill>
                  <a:schemeClr val="dk1"/>
                </a:solidFill>
              </a:rPr>
              <a:t>Those working with Indigenous data have a responsibility to share how those data are used to support Indigenous Peoples’ self-determination and collective benefit. Accountability requires meaningful and openly available evidence of these efforts and the benefits accruing to Indigenous Peoples.</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Ethics:</a:t>
            </a:r>
            <a:endParaRPr b="1">
              <a:solidFill>
                <a:schemeClr val="dk1"/>
              </a:solidFill>
            </a:endParaRPr>
          </a:p>
          <a:p>
            <a:pPr indent="444500" lvl="0" marL="12700" rtl="0" algn="l">
              <a:lnSpc>
                <a:spcPct val="115000"/>
              </a:lnSpc>
              <a:spcBef>
                <a:spcPts val="0"/>
              </a:spcBef>
              <a:spcAft>
                <a:spcPts val="0"/>
              </a:spcAft>
              <a:buClr>
                <a:schemeClr val="dk1"/>
              </a:buClr>
              <a:buSzPts val="1100"/>
              <a:buFont typeface="Arial"/>
              <a:buNone/>
            </a:pPr>
            <a:r>
              <a:rPr lang="en">
                <a:solidFill>
                  <a:schemeClr val="dk1"/>
                </a:solidFill>
              </a:rPr>
              <a:t>Indigenous Peoples’ rights and wellbeing should be the primary concern at all stages of the data lifecycle and across the data ecosystem.”</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d641d39b5f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d641d39b5f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Describe OCAP</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b="1" lang="en">
                <a:solidFill>
                  <a:schemeClr val="dk1"/>
                </a:solidFill>
              </a:rPr>
              <a:t>“</a:t>
            </a:r>
            <a:r>
              <a:rPr lang="en" u="sng">
                <a:solidFill>
                  <a:schemeClr val="hlink"/>
                </a:solidFill>
                <a:hlinkClick r:id="rId2"/>
              </a:rPr>
              <a:t>The First Nations Principles of OCAP (Ownership, Control, Access, Possession)</a:t>
            </a:r>
            <a:r>
              <a:rPr lang="en">
                <a:solidFill>
                  <a:schemeClr val="dk1"/>
                </a:solidFill>
              </a:rPr>
              <a:t> assert that First Nations have control over data collection processes, and that they own and control how this information can be used.</a:t>
            </a:r>
            <a:endParaRPr>
              <a:solidFill>
                <a:schemeClr val="dk1"/>
              </a:solidFill>
            </a:endParaRPr>
          </a:p>
          <a:p>
            <a:pPr indent="0" lvl="0" marL="12700" rtl="0" algn="l">
              <a:lnSpc>
                <a:spcPct val="115000"/>
              </a:lnSpc>
              <a:spcBef>
                <a:spcPts val="0"/>
              </a:spcBef>
              <a:spcAft>
                <a:spcPts val="0"/>
              </a:spcAft>
              <a:buNone/>
            </a:pPr>
            <a:r>
              <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Ownership:</a:t>
            </a:r>
            <a:endParaRPr b="1">
              <a:solidFill>
                <a:schemeClr val="dk1"/>
              </a:solidFill>
            </a:endParaRPr>
          </a:p>
          <a:p>
            <a:pPr indent="0" lvl="0" marL="469900" rtl="0" algn="l">
              <a:lnSpc>
                <a:spcPct val="115000"/>
              </a:lnSpc>
              <a:spcBef>
                <a:spcPts val="0"/>
              </a:spcBef>
              <a:spcAft>
                <a:spcPts val="0"/>
              </a:spcAft>
              <a:buClr>
                <a:schemeClr val="dk1"/>
              </a:buClr>
              <a:buSzPts val="1100"/>
              <a:buFont typeface="Arial"/>
              <a:buNone/>
            </a:pPr>
            <a:r>
              <a:rPr lang="en">
                <a:solidFill>
                  <a:schemeClr val="dk1"/>
                </a:solidFill>
              </a:rPr>
              <a:t>refers to the relationship of First Nations to their cultural knowledge, data, and information. This principle states that a community or group owns information collectively in the same way that an individual owns his or her personal information.</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Control:</a:t>
            </a:r>
            <a:endParaRPr b="1">
              <a:solidFill>
                <a:schemeClr val="dk1"/>
              </a:solidFill>
            </a:endParaRPr>
          </a:p>
          <a:p>
            <a:pPr indent="0" lvl="0" marL="469900" rtl="0" algn="l">
              <a:lnSpc>
                <a:spcPct val="115000"/>
              </a:lnSpc>
              <a:spcBef>
                <a:spcPts val="0"/>
              </a:spcBef>
              <a:spcAft>
                <a:spcPts val="0"/>
              </a:spcAft>
              <a:buClr>
                <a:schemeClr val="dk1"/>
              </a:buClr>
              <a:buSzPts val="1100"/>
              <a:buFont typeface="Arial"/>
              <a:buNone/>
            </a:pPr>
            <a:r>
              <a:rPr lang="en">
                <a:solidFill>
                  <a:schemeClr val="dk1"/>
                </a:solidFill>
              </a:rPr>
              <a:t>affirms that First Nations, their communities, and representative bodies are within their rights to seek control over all aspects of research and information management processes that impact them. First Nations control of research can include all stages of a particular research project-from start to finish. The principle extends to the control of resources and review processes, the planning process, management of the information and so on.</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Access:</a:t>
            </a:r>
            <a:endParaRPr b="1">
              <a:solidFill>
                <a:schemeClr val="dk1"/>
              </a:solidFill>
            </a:endParaRPr>
          </a:p>
          <a:p>
            <a:pPr indent="0" lvl="0" marL="469900" rtl="0" algn="l">
              <a:lnSpc>
                <a:spcPct val="115000"/>
              </a:lnSpc>
              <a:spcBef>
                <a:spcPts val="0"/>
              </a:spcBef>
              <a:spcAft>
                <a:spcPts val="0"/>
              </a:spcAft>
              <a:buClr>
                <a:schemeClr val="dk1"/>
              </a:buClr>
              <a:buSzPts val="1100"/>
              <a:buFont typeface="Arial"/>
              <a:buNone/>
            </a:pPr>
            <a:r>
              <a:rPr lang="en">
                <a:solidFill>
                  <a:schemeClr val="dk1"/>
                </a:solidFill>
              </a:rPr>
              <a:t>refers to the fact that First Nations must have access to information and data about themselves and their communities regardless of where it is held. The principle of access also refers to the right of First Nations’ communities and organizations to manage and make decisions regarding access to their collective information. This may be achieved, in practice, through standardized, formal protocols.</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Possession:</a:t>
            </a:r>
            <a:endParaRPr b="1">
              <a:solidFill>
                <a:schemeClr val="dk1"/>
              </a:solidFill>
            </a:endParaRPr>
          </a:p>
          <a:p>
            <a:pPr indent="0" lvl="0" marL="469900" rtl="0" algn="l">
              <a:lnSpc>
                <a:spcPct val="115000"/>
              </a:lnSpc>
              <a:spcBef>
                <a:spcPts val="0"/>
              </a:spcBef>
              <a:spcAft>
                <a:spcPts val="0"/>
              </a:spcAft>
              <a:buClr>
                <a:schemeClr val="dk1"/>
              </a:buClr>
              <a:buSzPts val="1100"/>
              <a:buFont typeface="Arial"/>
              <a:buNone/>
            </a:pPr>
            <a:r>
              <a:rPr lang="en">
                <a:solidFill>
                  <a:schemeClr val="dk1"/>
                </a:solidFill>
              </a:rPr>
              <a:t>while ownership identifies the relationship between a people and their information in principle, possession or stewardship is more concrete: it refers to the physical control of data. Possession is the mechanism by which ownership can be asserted and protected.”</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d641d39b5f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d641d39b5f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d641d39b5f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d641d39b5f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d641d39b5f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d641d39b5f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52400" rtl="0" algn="l">
              <a:lnSpc>
                <a:spcPct val="115000"/>
              </a:lnSpc>
              <a:spcBef>
                <a:spcPts val="0"/>
              </a:spcBef>
              <a:spcAft>
                <a:spcPts val="0"/>
              </a:spcAft>
              <a:buClr>
                <a:schemeClr val="dk1"/>
              </a:buClr>
              <a:buSzPts val="1100"/>
              <a:buFont typeface="Arial"/>
              <a:buNone/>
            </a:pPr>
            <a:r>
              <a:rPr lang="en"/>
              <a:t>Data may be considered sensitive for ethical, legal, and contextual reasons. While institutional ethics boards will review research projects with the lens of protecting participants, you have a responsibility beyond ethics approval to ensure that your data is managed with care. A risk assessment is a process for identifying, evaluating, and mitigating risks associated with collecting, storing, using, sharing, and preserving research data.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d641d39b5f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d641d39b5f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d641d39b5f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d641d39b5f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50f6f1d0fa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50f6f1d0fa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d641d39b5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d641d39b5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d641d39b5f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d641d39b5f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d641d39b5f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d641d39b5f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d641d39b5f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d641d39b5f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d641d39b5f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d641d39b5f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d641d39b5f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d641d39b5f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d641d39b5f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d641d39b5f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50f6f1d0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50f6f1d0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d641d39b5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d641d39b5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1fd6d97e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1fd6d97e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RDM is just as important as presenting at conferences and publishing papers. But, instead of framing your journal article as the star of the show, RDM puts the data front and centre.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d641d39b5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d641d39b5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Data can outlast a project, and even the researcher who collected it. For this reason, the analogy of a lifecycle is often used to describe the management of research data.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stages in this lifecycle can be broadly defined. They include:</a:t>
            </a:r>
            <a:br>
              <a:rPr lang="en">
                <a:solidFill>
                  <a:schemeClr val="dk1"/>
                </a:solidFill>
              </a:rPr>
            </a:b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Plan</a:t>
            </a:r>
            <a:r>
              <a:rPr lang="en">
                <a:solidFill>
                  <a:schemeClr val="dk1"/>
                </a:solidFill>
              </a:rPr>
              <a:t>: Creating documentation at the beginning of a project, often in the form of a data management plan (DMP), will help you consider and outline how data will be managed throughout the project’s lifecycle.</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Create</a:t>
            </a:r>
            <a:r>
              <a:rPr lang="en">
                <a:solidFill>
                  <a:schemeClr val="dk1"/>
                </a:solidFill>
              </a:rPr>
              <a:t>: This is the stage where people believe research ‘begins.’ It is the creation, collection, collation, or other fun verbs that describe how you will obtain or generate the data for a project.</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Process</a:t>
            </a:r>
            <a:r>
              <a:rPr lang="en">
                <a:solidFill>
                  <a:schemeClr val="dk1"/>
                </a:solidFill>
              </a:rPr>
              <a:t>: The raw materials or data that you gather are not usually in a state that makes it ready to understand. In order to ask meaningful questions of your data, you may need to clean, restructure, or anonymize what you’ve collected.</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Analyze</a:t>
            </a:r>
            <a:r>
              <a:rPr lang="en">
                <a:solidFill>
                  <a:schemeClr val="dk1"/>
                </a:solidFill>
              </a:rPr>
              <a:t>: This is the stage where people believe research ‘happens.’ The research question becomes answerable from the results of the analyzed data. </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Preserve</a:t>
            </a:r>
            <a:r>
              <a:rPr lang="en">
                <a:solidFill>
                  <a:schemeClr val="dk1"/>
                </a:solidFill>
              </a:rPr>
              <a:t>: What happens to research data after analysis and publication? It is not unusual for data to languish on an old hard drive, never to be used again. A key component of RDM is the consideration of how data will be preserved after the project’s completion.</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Access</a:t>
            </a:r>
            <a:r>
              <a:rPr lang="en">
                <a:solidFill>
                  <a:schemeClr val="dk1"/>
                </a:solidFill>
              </a:rPr>
              <a:t>: Some journal publishers and grant funders require research data to be accessible once a paper is published. There are platforms, called data repositories, where data can be deposited for the short or long-term. If data is preserved in a repository that allows other people to find it, the visibility of your work can increase, along with your citations.</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Reuse</a:t>
            </a:r>
            <a:r>
              <a:rPr lang="en">
                <a:solidFill>
                  <a:schemeClr val="dk1"/>
                </a:solidFill>
              </a:rPr>
              <a:t>: Closely related to access, if others can find and access your data, it has the potential to be reused for additional projects, including your own, maximizing the long-term value of your research.</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●Even though “create” and “analyze” are what most people think of as research, the other stages are just as important in ensuring the quality of the research project. This lifecycle represents an ideal, but the realities of research are much harder to define and categorize. It is a model designed to help you understand the ways in which you interact with data, and to guide you through these stages before starting your research project. With that in mind, there is no perfectly circular flow to these stages, as there are many interconnections and repetitions of each stage within a research project.</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●Throughout this course, we are going to take you through the research lifecycle using a mock research project. For the purposes of instruction, the project data may be a bit cleaner than what exists in reality, but the goal is to prepare you to plan and engage with your own research data in ways that promote the transparency and reproducibility of your work.</a:t>
            </a:r>
            <a:endParaRPr>
              <a:solidFill>
                <a:schemeClr val="dk1"/>
              </a:solidFill>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d641d39b5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d641d39b5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d641d39b5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d641d39b5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hyperlink" Target="https://scitechdaily.com/research-fraud-is-everything-we-think-we-know-about-alzheimers-disease-wrong/" TargetMode="External"/><Relationship Id="rId5" Type="http://schemas.openxmlformats.org/officeDocument/2006/relationships/hyperlink" Target="https://www.npr.org/2023/07/19/1188828810/stanford-university-president-resigns" TargetMode="External"/><Relationship Id="rId6" Type="http://schemas.openxmlformats.org/officeDocument/2006/relationships/hyperlink" Target="https://www.science.org/content/article/university-investigation-found-prominent-spider-biologist-fabricated-falsified-dat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springernature.com/gp/authors/research-data-policy" TargetMode="External"/><Relationship Id="rId4" Type="http://schemas.openxmlformats.org/officeDocument/2006/relationships/hyperlink" Target="https://www.springernature.com/gp/authors/research-data-policy" TargetMode="External"/><Relationship Id="rId5" Type="http://schemas.openxmlformats.org/officeDocument/2006/relationships/hyperlink" Target="https://authorservices.wiley.com/author-resources/Journal-Authors/open-access/data-sharing-citation/data-sharing-policy.html" TargetMode="External"/><Relationship Id="rId6" Type="http://schemas.openxmlformats.org/officeDocument/2006/relationships/hyperlink" Target="https://authorservices.wiley.com/author-resources/Journal-Authors/open-access/data-sharing-citation/data-sharing-policy.html" TargetMode="External"/><Relationship Id="rId7" Type="http://schemas.openxmlformats.org/officeDocument/2006/relationships/hyperlink" Target="https://journals.plos.org/plosone/s/data-availability" TargetMode="External"/><Relationship Id="rId8" Type="http://schemas.openxmlformats.org/officeDocument/2006/relationships/hyperlink" Target="https://journals.plos.org/plosone/s/data-availabilit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hyperlink" Target="https://roadtofair.hypotheses.org/4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hyperlink" Target="https://www.gida-global.org/car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gida-global.org/care"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4400">
                <a:solidFill>
                  <a:srgbClr val="3F4252"/>
                </a:solidFill>
              </a:rPr>
              <a:t>Introduction to Research Data Management (RDM)</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Academic integrity</a:t>
            </a:r>
            <a:endParaRPr/>
          </a:p>
        </p:txBody>
      </p:sp>
      <p:sp>
        <p:nvSpPr>
          <p:cNvPr id="107" name="Google Shape;107;p22"/>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55000" lnSpcReduction="20000"/>
          </a:bodyPr>
          <a:lstStyle/>
          <a:p>
            <a:pPr indent="-342106" lvl="0" marL="457200" rtl="0" algn="l">
              <a:spcBef>
                <a:spcPts val="0"/>
              </a:spcBef>
              <a:spcAft>
                <a:spcPts val="0"/>
              </a:spcAft>
              <a:buClr>
                <a:schemeClr val="dk1"/>
              </a:buClr>
              <a:buSzPct val="100000"/>
              <a:buChar char="●"/>
            </a:pPr>
            <a:r>
              <a:rPr lang="en" sz="3250">
                <a:solidFill>
                  <a:schemeClr val="dk1"/>
                </a:solidFill>
              </a:rPr>
              <a:t>For undergraduates, academic integrity revolves are plagiarism (cite your sources!)</a:t>
            </a:r>
            <a:endParaRPr sz="3250">
              <a:solidFill>
                <a:schemeClr val="dk1"/>
              </a:solidFill>
            </a:endParaRPr>
          </a:p>
          <a:p>
            <a:pPr indent="0" lvl="0" marL="457200" rtl="0" algn="l">
              <a:spcBef>
                <a:spcPts val="0"/>
              </a:spcBef>
              <a:spcAft>
                <a:spcPts val="0"/>
              </a:spcAft>
              <a:buNone/>
            </a:pPr>
            <a:r>
              <a:t/>
            </a:r>
            <a:endParaRPr sz="3250">
              <a:solidFill>
                <a:schemeClr val="dk1"/>
              </a:solidFill>
            </a:endParaRPr>
          </a:p>
          <a:p>
            <a:pPr indent="-342106" lvl="0" marL="457200" rtl="0" algn="l">
              <a:spcBef>
                <a:spcPts val="0"/>
              </a:spcBef>
              <a:spcAft>
                <a:spcPts val="0"/>
              </a:spcAft>
              <a:buClr>
                <a:schemeClr val="dk1"/>
              </a:buClr>
              <a:buSzPct val="100000"/>
              <a:buChar char="●"/>
            </a:pPr>
            <a:r>
              <a:rPr lang="en" sz="3250">
                <a:solidFill>
                  <a:schemeClr val="dk1"/>
                </a:solidFill>
              </a:rPr>
              <a:t>As you move into graduate research, there is a shift from ‘you as consumer’ of information to ‘you as producer’ of information.</a:t>
            </a:r>
            <a:endParaRPr sz="3250">
              <a:solidFill>
                <a:schemeClr val="dk1"/>
              </a:solidFill>
            </a:endParaRPr>
          </a:p>
          <a:p>
            <a:pPr indent="0" lvl="0" marL="457200" rtl="0" algn="l">
              <a:spcBef>
                <a:spcPts val="0"/>
              </a:spcBef>
              <a:spcAft>
                <a:spcPts val="0"/>
              </a:spcAft>
              <a:buNone/>
            </a:pPr>
            <a:r>
              <a:t/>
            </a:r>
            <a:endParaRPr sz="3250">
              <a:solidFill>
                <a:schemeClr val="dk1"/>
              </a:solidFill>
            </a:endParaRPr>
          </a:p>
          <a:p>
            <a:pPr indent="-342106" lvl="0" marL="457200" rtl="0" algn="l">
              <a:spcBef>
                <a:spcPts val="0"/>
              </a:spcBef>
              <a:spcAft>
                <a:spcPts val="0"/>
              </a:spcAft>
              <a:buClr>
                <a:schemeClr val="dk1"/>
              </a:buClr>
              <a:buSzPct val="100000"/>
              <a:buChar char="●"/>
            </a:pPr>
            <a:r>
              <a:rPr lang="en" sz="3250">
                <a:solidFill>
                  <a:schemeClr val="dk1"/>
                </a:solidFill>
              </a:rPr>
              <a:t>From this perspective, academic integrity encompasses the integrity of your research data, as your data forms the basis of the claims you will make in your research papers.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Consider the following</a:t>
            </a:r>
            <a:endParaRPr/>
          </a:p>
        </p:txBody>
      </p:sp>
      <p:pic>
        <p:nvPicPr>
          <p:cNvPr id="113" name="Google Shape;113;p23"/>
          <p:cNvPicPr preferRelativeResize="0"/>
          <p:nvPr/>
        </p:nvPicPr>
        <p:blipFill>
          <a:blip r:embed="rId3">
            <a:alphaModFix/>
          </a:blip>
          <a:stretch>
            <a:fillRect/>
          </a:stretch>
        </p:blipFill>
        <p:spPr>
          <a:xfrm>
            <a:off x="152400" y="1170125"/>
            <a:ext cx="8839200" cy="2464512"/>
          </a:xfrm>
          <a:prstGeom prst="rect">
            <a:avLst/>
          </a:prstGeom>
          <a:noFill/>
          <a:ln>
            <a:noFill/>
          </a:ln>
        </p:spPr>
      </p:pic>
      <p:sp>
        <p:nvSpPr>
          <p:cNvPr id="114" name="Google Shape;114;p23"/>
          <p:cNvSpPr txBox="1"/>
          <p:nvPr/>
        </p:nvSpPr>
        <p:spPr>
          <a:xfrm>
            <a:off x="8051800" y="4521200"/>
            <a:ext cx="876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4"/>
              </a:rPr>
              <a:t>source</a:t>
            </a:r>
            <a:endParaRPr sz="800">
              <a:solidFill>
                <a:schemeClr val="dk2"/>
              </a:solidFill>
            </a:endParaRPr>
          </a:p>
        </p:txBody>
      </p:sp>
      <p:sp>
        <p:nvSpPr>
          <p:cNvPr id="115" name="Google Shape;115;p23"/>
          <p:cNvSpPr txBox="1"/>
          <p:nvPr/>
        </p:nvSpPr>
        <p:spPr>
          <a:xfrm>
            <a:off x="8051800" y="4749900"/>
            <a:ext cx="717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5"/>
              </a:rPr>
              <a:t>source</a:t>
            </a:r>
            <a:endParaRPr sz="800">
              <a:solidFill>
                <a:schemeClr val="dk2"/>
              </a:solidFill>
            </a:endParaRPr>
          </a:p>
        </p:txBody>
      </p:sp>
      <p:sp>
        <p:nvSpPr>
          <p:cNvPr id="116" name="Google Shape;116;p23"/>
          <p:cNvSpPr txBox="1"/>
          <p:nvPr/>
        </p:nvSpPr>
        <p:spPr>
          <a:xfrm>
            <a:off x="8051800" y="4267300"/>
            <a:ext cx="717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6"/>
              </a:rPr>
              <a:t>source</a:t>
            </a:r>
            <a:endParaRPr sz="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Consider the following</a:t>
            </a:r>
            <a:endParaRPr/>
          </a:p>
        </p:txBody>
      </p:sp>
      <p:sp>
        <p:nvSpPr>
          <p:cNvPr id="122" name="Google Shape;122;p24"/>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85000" lnSpcReduction="20000"/>
          </a:bodyPr>
          <a:lstStyle/>
          <a:p>
            <a:pPr indent="-352743" lvl="0" marL="457200" rtl="0" algn="l">
              <a:spcBef>
                <a:spcPts val="0"/>
              </a:spcBef>
              <a:spcAft>
                <a:spcPts val="0"/>
              </a:spcAft>
              <a:buClr>
                <a:schemeClr val="dk1"/>
              </a:buClr>
              <a:buSzPct val="100000"/>
              <a:buChar char="●"/>
            </a:pPr>
            <a:r>
              <a:rPr lang="en" sz="2300">
                <a:solidFill>
                  <a:schemeClr val="dk1"/>
                </a:solidFill>
              </a:rPr>
              <a:t>In each of these stories, purposeful academic fraud occurred because the data was undocumented and inaccessible.</a:t>
            </a:r>
            <a:endParaRPr sz="2300">
              <a:solidFill>
                <a:schemeClr val="dk1"/>
              </a:solidFill>
            </a:endParaRPr>
          </a:p>
          <a:p>
            <a:pPr indent="0" lvl="0" marL="0" rtl="0" algn="l">
              <a:spcBef>
                <a:spcPts val="0"/>
              </a:spcBef>
              <a:spcAft>
                <a:spcPts val="0"/>
              </a:spcAft>
              <a:buNone/>
            </a:pPr>
            <a:r>
              <a:t/>
            </a:r>
            <a:endParaRPr sz="2300">
              <a:solidFill>
                <a:schemeClr val="dk1"/>
              </a:solidFill>
            </a:endParaRPr>
          </a:p>
          <a:p>
            <a:pPr indent="-352743" lvl="0" marL="457200" rtl="0" algn="l">
              <a:spcBef>
                <a:spcPts val="0"/>
              </a:spcBef>
              <a:spcAft>
                <a:spcPts val="0"/>
              </a:spcAft>
              <a:buClr>
                <a:schemeClr val="dk1"/>
              </a:buClr>
              <a:buSzPct val="100000"/>
              <a:buChar char="●"/>
            </a:pPr>
            <a:r>
              <a:rPr lang="en" sz="2300">
                <a:solidFill>
                  <a:schemeClr val="dk1"/>
                </a:solidFill>
              </a:rPr>
              <a:t>While these examples represent extreme cases, what happens more commonly is that poor data management practices result in </a:t>
            </a:r>
            <a:r>
              <a:rPr b="1" i="1" lang="en" sz="2300">
                <a:solidFill>
                  <a:schemeClr val="dk1"/>
                </a:solidFill>
              </a:rPr>
              <a:t>accidental</a:t>
            </a:r>
            <a:r>
              <a:rPr b="1" lang="en" sz="2300">
                <a:solidFill>
                  <a:schemeClr val="dk1"/>
                </a:solidFill>
              </a:rPr>
              <a:t> misrepresentations of data.</a:t>
            </a:r>
            <a:endParaRPr b="1"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Can you think of other reasons that data might be misrepresented?</a:t>
            </a:r>
            <a:endParaRPr/>
          </a:p>
        </p:txBody>
      </p:sp>
      <p:sp>
        <p:nvSpPr>
          <p:cNvPr id="128" name="Google Shape;128;p25"/>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t/>
            </a:r>
            <a:endParaRPr sz="4592">
              <a:solidFill>
                <a:schemeClr val="dk1"/>
              </a:solidFill>
            </a:endParaRPr>
          </a:p>
          <a:p>
            <a:pPr indent="0" lvl="0" marL="0" rtl="0" algn="l">
              <a:spcBef>
                <a:spcPts val="0"/>
              </a:spcBef>
              <a:spcAft>
                <a:spcPts val="0"/>
              </a:spcAft>
              <a:buNone/>
            </a:pPr>
            <a:r>
              <a:t/>
            </a:r>
            <a:endParaRPr sz="4592">
              <a:solidFill>
                <a:schemeClr val="dk1"/>
              </a:solidFill>
            </a:endParaRPr>
          </a:p>
          <a:p>
            <a:pPr indent="0" lvl="0" marL="0" rtl="0" algn="l">
              <a:spcBef>
                <a:spcPts val="0"/>
              </a:spcBef>
              <a:spcAft>
                <a:spcPts val="0"/>
              </a:spcAft>
              <a:buClr>
                <a:schemeClr val="dk1"/>
              </a:buClr>
              <a:buSzPct val="31048"/>
              <a:buFont typeface="Arial"/>
              <a:buNone/>
            </a:pPr>
            <a:r>
              <a:rPr lang="en" sz="3543">
                <a:solidFill>
                  <a:schemeClr val="dk1"/>
                </a:solidFill>
              </a:rPr>
              <a:t>Share your answers in the chat, or raise a hand!</a:t>
            </a:r>
            <a:endParaRPr sz="3543">
              <a:solidFill>
                <a:schemeClr val="dk1"/>
              </a:solidFill>
            </a:endParaRPr>
          </a:p>
          <a:p>
            <a:pPr indent="0" lvl="0" marL="0" rtl="0" algn="l">
              <a:spcBef>
                <a:spcPts val="0"/>
              </a:spcBef>
              <a:spcAft>
                <a:spcPts val="0"/>
              </a:spcAft>
              <a:buNone/>
            </a:pPr>
            <a:r>
              <a:t/>
            </a:r>
            <a:endParaRPr sz="4592">
              <a:solidFill>
                <a:schemeClr val="dk1"/>
              </a:solidFill>
            </a:endParaRPr>
          </a:p>
          <a:p>
            <a:pPr indent="0" lvl="0" marL="0" rtl="0" algn="l">
              <a:spcBef>
                <a:spcPts val="0"/>
              </a:spcBef>
              <a:spcAft>
                <a:spcPts val="0"/>
              </a:spcAft>
              <a:buNone/>
            </a:pPr>
            <a:r>
              <a:t/>
            </a:r>
            <a:endParaRPr b="1"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Why should you care?</a:t>
            </a:r>
            <a:endParaRPr/>
          </a:p>
        </p:txBody>
      </p:sp>
      <p:sp>
        <p:nvSpPr>
          <p:cNvPr id="134" name="Google Shape;134;p26"/>
          <p:cNvSpPr txBox="1"/>
          <p:nvPr>
            <p:ph idx="1" type="body"/>
          </p:nvPr>
        </p:nvSpPr>
        <p:spPr>
          <a:xfrm>
            <a:off x="311700" y="13429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sz="2300">
              <a:solidFill>
                <a:schemeClr val="dk1"/>
              </a:solidFill>
            </a:endParaRPr>
          </a:p>
          <a:p>
            <a:pPr indent="0" lvl="0" marL="0" rtl="0" algn="l">
              <a:spcBef>
                <a:spcPts val="0"/>
              </a:spcBef>
              <a:spcAft>
                <a:spcPts val="0"/>
              </a:spcAft>
              <a:buClr>
                <a:schemeClr val="dk1"/>
              </a:buClr>
              <a:buSzPts val="1100"/>
              <a:buFont typeface="Arial"/>
              <a:buNone/>
            </a:pPr>
            <a:r>
              <a:rPr lang="en" sz="1900">
                <a:solidFill>
                  <a:schemeClr val="dk1"/>
                </a:solidFill>
              </a:rPr>
              <a:t>Our goal is to teach you how you can avoid accidental misrepresentation by focusing on the integrity of your data, and how to incorporate each stage of the research data lifecycle into your overall program of research.</a:t>
            </a:r>
            <a:endParaRPr sz="1900">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Data Policies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Have you encountered any data policies?</a:t>
            </a:r>
            <a:endParaRPr/>
          </a:p>
        </p:txBody>
      </p:sp>
      <p:sp>
        <p:nvSpPr>
          <p:cNvPr id="145" name="Google Shape;145;p28"/>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t/>
            </a:r>
            <a:endParaRPr sz="2300">
              <a:solidFill>
                <a:schemeClr val="dk1"/>
              </a:solidFill>
            </a:endParaRPr>
          </a:p>
          <a:p>
            <a:pPr indent="-344467" lvl="0" marL="457200" rtl="0" algn="l">
              <a:spcBef>
                <a:spcPts val="0"/>
              </a:spcBef>
              <a:spcAft>
                <a:spcPts val="0"/>
              </a:spcAft>
              <a:buClr>
                <a:schemeClr val="dk1"/>
              </a:buClr>
              <a:buSzPct val="100000"/>
              <a:buChar char="●"/>
            </a:pPr>
            <a:r>
              <a:rPr lang="en" sz="2919">
                <a:solidFill>
                  <a:schemeClr val="dk1"/>
                </a:solidFill>
              </a:rPr>
              <a:t>Publishers</a:t>
            </a:r>
            <a:endParaRPr sz="2919">
              <a:solidFill>
                <a:schemeClr val="dk1"/>
              </a:solidFill>
            </a:endParaRPr>
          </a:p>
          <a:p>
            <a:pPr indent="-344467" lvl="0" marL="457200" rtl="0" algn="l">
              <a:spcBef>
                <a:spcPts val="0"/>
              </a:spcBef>
              <a:spcAft>
                <a:spcPts val="0"/>
              </a:spcAft>
              <a:buClr>
                <a:schemeClr val="dk1"/>
              </a:buClr>
              <a:buSzPct val="100000"/>
              <a:buChar char="●"/>
            </a:pPr>
            <a:r>
              <a:rPr lang="en" sz="2919">
                <a:solidFill>
                  <a:schemeClr val="dk1"/>
                </a:solidFill>
              </a:rPr>
              <a:t>Funders</a:t>
            </a:r>
            <a:endParaRPr sz="2919">
              <a:solidFill>
                <a:schemeClr val="dk1"/>
              </a:solidFill>
            </a:endParaRPr>
          </a:p>
          <a:p>
            <a:pPr indent="-344467" lvl="0" marL="457200" rtl="0" algn="l">
              <a:spcBef>
                <a:spcPts val="0"/>
              </a:spcBef>
              <a:spcAft>
                <a:spcPts val="0"/>
              </a:spcAft>
              <a:buClr>
                <a:schemeClr val="dk1"/>
              </a:buClr>
              <a:buSzPct val="100000"/>
              <a:buChar char="●"/>
            </a:pPr>
            <a:r>
              <a:rPr lang="en" sz="2919">
                <a:solidFill>
                  <a:schemeClr val="dk1"/>
                </a:solidFill>
              </a:rPr>
              <a:t>Your institution</a:t>
            </a:r>
            <a:endParaRPr sz="2919">
              <a:solidFill>
                <a:schemeClr val="dk1"/>
              </a:solidFill>
            </a:endParaRPr>
          </a:p>
          <a:p>
            <a:pPr indent="-344467" lvl="0" marL="457200" rtl="0" algn="l">
              <a:spcBef>
                <a:spcPts val="0"/>
              </a:spcBef>
              <a:spcAft>
                <a:spcPts val="0"/>
              </a:spcAft>
              <a:buClr>
                <a:schemeClr val="dk1"/>
              </a:buClr>
              <a:buSzPct val="100000"/>
              <a:buChar char="●"/>
            </a:pPr>
            <a:r>
              <a:rPr lang="en" sz="2919">
                <a:solidFill>
                  <a:schemeClr val="dk1"/>
                </a:solidFill>
              </a:rPr>
              <a:t>Your supervisor</a:t>
            </a:r>
            <a:endParaRPr sz="2919">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t/>
            </a:r>
            <a:endParaRPr sz="2300">
              <a:solidFill>
                <a:schemeClr val="dk1"/>
              </a:solidFill>
            </a:endParaRPr>
          </a:p>
          <a:p>
            <a:pPr indent="0" lvl="0" marL="0" rtl="0" algn="l">
              <a:spcBef>
                <a:spcPts val="0"/>
              </a:spcBef>
              <a:spcAft>
                <a:spcPts val="0"/>
              </a:spcAft>
              <a:buNone/>
            </a:pPr>
            <a:r>
              <a:rPr lang="en" sz="3260">
                <a:solidFill>
                  <a:schemeClr val="dk1"/>
                </a:solidFill>
              </a:rPr>
              <a:t>Share your answers in the chat, or raise a hand!</a:t>
            </a:r>
            <a:endParaRPr sz="326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Publisher policies</a:t>
            </a:r>
            <a:endParaRPr/>
          </a:p>
        </p:txBody>
      </p:sp>
      <p:sp>
        <p:nvSpPr>
          <p:cNvPr id="151" name="Google Shape;151;p29"/>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lang="en" sz="7571">
                <a:solidFill>
                  <a:schemeClr val="dk1"/>
                </a:solidFill>
              </a:rPr>
              <a:t>It is becoming more common for publishers to require that research data be shared upon publication to support the transparency, reproducibility, and validation of the research findings.</a:t>
            </a:r>
            <a:endParaRPr sz="7571">
              <a:solidFill>
                <a:schemeClr val="dk1"/>
              </a:solidFill>
            </a:endParaRPr>
          </a:p>
          <a:p>
            <a:pPr indent="0" lvl="0" marL="0" rtl="0" algn="l">
              <a:spcBef>
                <a:spcPts val="0"/>
              </a:spcBef>
              <a:spcAft>
                <a:spcPts val="0"/>
              </a:spcAft>
              <a:buNone/>
            </a:pPr>
            <a:r>
              <a:rPr lang="en" sz="7571">
                <a:solidFill>
                  <a:schemeClr val="dk1"/>
                </a:solidFill>
              </a:rPr>
              <a:t>Some examples include:</a:t>
            </a:r>
            <a:endParaRPr sz="7571">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Clr>
                <a:schemeClr val="dk1"/>
              </a:buClr>
              <a:buSzPts val="275"/>
              <a:buFont typeface="Arial"/>
              <a:buNone/>
            </a:pPr>
            <a:r>
              <a:t/>
            </a:r>
            <a:endParaRPr sz="7571">
              <a:solidFill>
                <a:schemeClr val="dk1"/>
              </a:solidFill>
            </a:endParaRPr>
          </a:p>
          <a:p>
            <a:pPr indent="-348794" lvl="0" marL="457200" rtl="0" algn="l">
              <a:spcBef>
                <a:spcPts val="0"/>
              </a:spcBef>
              <a:spcAft>
                <a:spcPts val="0"/>
              </a:spcAft>
              <a:buSzPct val="100000"/>
              <a:buChar char="●"/>
            </a:pPr>
            <a:r>
              <a:rPr lang="en" sz="7571">
                <a:solidFill>
                  <a:schemeClr val="dk1"/>
                </a:solidFill>
              </a:rPr>
              <a:t>Springer Nature:</a:t>
            </a:r>
            <a:r>
              <a:rPr lang="en" sz="7571">
                <a:solidFill>
                  <a:schemeClr val="dk1"/>
                </a:solidFill>
                <a:uFill>
                  <a:noFill/>
                </a:uFill>
                <a:hlinkClick r:id="rId3">
                  <a:extLst>
                    <a:ext uri="{A12FA001-AC4F-418D-AE19-62706E023703}">
                      <ahyp:hlinkClr val="tx"/>
                    </a:ext>
                  </a:extLst>
                </a:hlinkClick>
              </a:rPr>
              <a:t> </a:t>
            </a:r>
            <a:r>
              <a:rPr lang="en" sz="7571" u="sng">
                <a:solidFill>
                  <a:schemeClr val="hlink"/>
                </a:solidFill>
                <a:hlinkClick r:id="rId4"/>
              </a:rPr>
              <a:t>Research Data Policy</a:t>
            </a:r>
            <a:r>
              <a:rPr lang="en" sz="7571">
                <a:solidFill>
                  <a:schemeClr val="dk1"/>
                </a:solidFill>
              </a:rPr>
              <a:t> </a:t>
            </a:r>
            <a:endParaRPr sz="7571">
              <a:solidFill>
                <a:schemeClr val="dk1"/>
              </a:solidFill>
            </a:endParaRPr>
          </a:p>
          <a:p>
            <a:pPr indent="-348794" lvl="0" marL="457200" rtl="0" algn="l">
              <a:spcBef>
                <a:spcPts val="0"/>
              </a:spcBef>
              <a:spcAft>
                <a:spcPts val="0"/>
              </a:spcAft>
              <a:buSzPct val="100000"/>
              <a:buChar char="●"/>
            </a:pPr>
            <a:r>
              <a:rPr lang="en" sz="7571">
                <a:solidFill>
                  <a:schemeClr val="dk1"/>
                </a:solidFill>
              </a:rPr>
              <a:t>Wiley:</a:t>
            </a:r>
            <a:r>
              <a:rPr lang="en" sz="7571">
                <a:solidFill>
                  <a:schemeClr val="dk1"/>
                </a:solidFill>
                <a:uFill>
                  <a:noFill/>
                </a:uFill>
                <a:hlinkClick r:id="rId5">
                  <a:extLst>
                    <a:ext uri="{A12FA001-AC4F-418D-AE19-62706E023703}">
                      <ahyp:hlinkClr val="tx"/>
                    </a:ext>
                  </a:extLst>
                </a:hlinkClick>
              </a:rPr>
              <a:t> </a:t>
            </a:r>
            <a:r>
              <a:rPr lang="en" sz="7571" u="sng">
                <a:solidFill>
                  <a:schemeClr val="hlink"/>
                </a:solidFill>
                <a:hlinkClick r:id="rId6"/>
              </a:rPr>
              <a:t>Data Sharing Policies</a:t>
            </a:r>
            <a:r>
              <a:rPr lang="en" sz="7571">
                <a:solidFill>
                  <a:schemeClr val="dk1"/>
                </a:solidFill>
              </a:rPr>
              <a:t> </a:t>
            </a:r>
            <a:endParaRPr sz="7571">
              <a:solidFill>
                <a:schemeClr val="dk1"/>
              </a:solidFill>
            </a:endParaRPr>
          </a:p>
          <a:p>
            <a:pPr indent="-348794" lvl="0" marL="457200" rtl="0" algn="l">
              <a:spcBef>
                <a:spcPts val="0"/>
              </a:spcBef>
              <a:spcAft>
                <a:spcPts val="0"/>
              </a:spcAft>
              <a:buSzPct val="100000"/>
              <a:buChar char="●"/>
            </a:pPr>
            <a:r>
              <a:rPr lang="en" sz="7571">
                <a:solidFill>
                  <a:schemeClr val="dk1"/>
                </a:solidFill>
              </a:rPr>
              <a:t>PLOSOne:</a:t>
            </a:r>
            <a:r>
              <a:rPr lang="en" sz="7571">
                <a:solidFill>
                  <a:schemeClr val="dk1"/>
                </a:solidFill>
                <a:uFill>
                  <a:noFill/>
                </a:uFill>
                <a:hlinkClick r:id="rId7">
                  <a:extLst>
                    <a:ext uri="{A12FA001-AC4F-418D-AE19-62706E023703}">
                      <ahyp:hlinkClr val="tx"/>
                    </a:ext>
                  </a:extLst>
                </a:hlinkClick>
              </a:rPr>
              <a:t> </a:t>
            </a:r>
            <a:r>
              <a:rPr lang="en" sz="7571" u="sng">
                <a:solidFill>
                  <a:schemeClr val="hlink"/>
                </a:solidFill>
                <a:hlinkClick r:id="rId8"/>
              </a:rPr>
              <a:t>Data Availability</a:t>
            </a:r>
            <a:endParaRPr sz="7571" u="sng">
              <a:solidFill>
                <a:schemeClr val="hlink"/>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Funder</a:t>
            </a:r>
            <a:r>
              <a:rPr lang="en" sz="3600">
                <a:solidFill>
                  <a:srgbClr val="3F4252"/>
                </a:solidFill>
              </a:rPr>
              <a:t> policies</a:t>
            </a:r>
            <a:endParaRPr/>
          </a:p>
        </p:txBody>
      </p:sp>
      <p:sp>
        <p:nvSpPr>
          <p:cNvPr id="157" name="Google Shape;157;p30"/>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571">
                <a:solidFill>
                  <a:schemeClr val="dk1"/>
                </a:solidFill>
              </a:rPr>
              <a:t>Research funders are also starting to create data policies.</a:t>
            </a:r>
            <a:endParaRPr sz="7571">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rPr lang="en" sz="7571">
                <a:solidFill>
                  <a:schemeClr val="dk1"/>
                </a:solidFill>
              </a:rPr>
              <a:t>In Canada, the Tri-Agency RDM Policy, has outlined the following requirements:</a:t>
            </a:r>
            <a:endParaRPr sz="7571">
              <a:solidFill>
                <a:schemeClr val="dk1"/>
              </a:solidFill>
            </a:endParaRPr>
          </a:p>
          <a:p>
            <a:pPr indent="0" lvl="0" marL="0" rtl="0" algn="l">
              <a:spcBef>
                <a:spcPts val="0"/>
              </a:spcBef>
              <a:spcAft>
                <a:spcPts val="0"/>
              </a:spcAft>
              <a:buNone/>
            </a:pPr>
            <a:r>
              <a:t/>
            </a:r>
            <a:endParaRPr sz="7571">
              <a:solidFill>
                <a:schemeClr val="dk1"/>
              </a:solidFill>
            </a:endParaRPr>
          </a:p>
          <a:p>
            <a:pPr indent="-348794" lvl="0" marL="457200" rtl="0" algn="l">
              <a:spcBef>
                <a:spcPts val="0"/>
              </a:spcBef>
              <a:spcAft>
                <a:spcPts val="0"/>
              </a:spcAft>
              <a:buClr>
                <a:schemeClr val="dk1"/>
              </a:buClr>
              <a:buSzPct val="100000"/>
              <a:buChar char="●"/>
            </a:pPr>
            <a:r>
              <a:rPr lang="en" sz="7571">
                <a:solidFill>
                  <a:schemeClr val="dk1"/>
                </a:solidFill>
              </a:rPr>
              <a:t>Data Management Plans</a:t>
            </a:r>
            <a:endParaRPr sz="7571">
              <a:solidFill>
                <a:schemeClr val="dk1"/>
              </a:solidFill>
            </a:endParaRPr>
          </a:p>
          <a:p>
            <a:pPr indent="-348794" lvl="0" marL="457200" rtl="0" algn="l">
              <a:spcBef>
                <a:spcPts val="0"/>
              </a:spcBef>
              <a:spcAft>
                <a:spcPts val="0"/>
              </a:spcAft>
              <a:buClr>
                <a:schemeClr val="dk1"/>
              </a:buClr>
              <a:buSzPct val="100000"/>
              <a:buChar char="●"/>
            </a:pPr>
            <a:r>
              <a:rPr lang="en" sz="7571">
                <a:solidFill>
                  <a:schemeClr val="dk1"/>
                </a:solidFill>
              </a:rPr>
              <a:t>Data Deposits</a:t>
            </a:r>
            <a:endParaRPr sz="7571">
              <a:solidFill>
                <a:schemeClr val="dk1"/>
              </a:solidFill>
            </a:endParaRPr>
          </a:p>
          <a:p>
            <a:pPr indent="-348794" lvl="0" marL="457200" rtl="0" algn="l">
              <a:spcBef>
                <a:spcPts val="0"/>
              </a:spcBef>
              <a:spcAft>
                <a:spcPts val="0"/>
              </a:spcAft>
              <a:buClr>
                <a:schemeClr val="dk1"/>
              </a:buClr>
              <a:buSzPct val="100000"/>
              <a:buChar char="●"/>
            </a:pPr>
            <a:r>
              <a:rPr lang="en" sz="7571">
                <a:solidFill>
                  <a:schemeClr val="dk1"/>
                </a:solidFill>
              </a:rPr>
              <a:t>Institutional Strategies</a:t>
            </a:r>
            <a:endParaRPr sz="7571">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Why do you think these policies are being created?</a:t>
            </a:r>
            <a:endParaRPr/>
          </a:p>
        </p:txBody>
      </p:sp>
      <p:sp>
        <p:nvSpPr>
          <p:cNvPr id="163" name="Google Shape;163;p31"/>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rPr lang="en" sz="3520">
                <a:solidFill>
                  <a:schemeClr val="dk1"/>
                </a:solidFill>
              </a:rPr>
              <a:t>Share your answers in the chat, or raise a hand!</a:t>
            </a:r>
            <a:endParaRPr sz="3520">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Session Objectives</a:t>
            </a:r>
            <a:endParaRPr/>
          </a:p>
        </p:txBody>
      </p:sp>
      <p:sp>
        <p:nvSpPr>
          <p:cNvPr id="61" name="Google Shape;61;p14"/>
          <p:cNvSpPr txBox="1"/>
          <p:nvPr>
            <p:ph idx="1" type="body"/>
          </p:nvPr>
        </p:nvSpPr>
        <p:spPr>
          <a:xfrm>
            <a:off x="31170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b="1" lang="en" sz="5776">
                <a:solidFill>
                  <a:schemeClr val="dk1"/>
                </a:solidFill>
                <a:latin typeface="Nunito"/>
                <a:ea typeface="Nunito"/>
                <a:cs typeface="Nunito"/>
                <a:sym typeface="Nunito"/>
              </a:rPr>
              <a:t>By the end of this session, you’ll be able to:</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Define research data, research data management, and the FAIR, CARE, and OCAP principles.</a:t>
            </a:r>
            <a:endParaRPr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List the different stages of the research data management lifecycle.</a:t>
            </a:r>
            <a:endParaRPr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Articulate how RDM principles support research transparency, accessibility and reproducibility.</a:t>
            </a:r>
            <a:endParaRPr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Identify where to find RDM support.</a:t>
            </a:r>
            <a:endParaRPr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Define sensitive data.</a:t>
            </a:r>
            <a:endParaRPr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Discuss risk assessment and harm in data management at both the individual participant and global level of privacy and data security. </a:t>
            </a:r>
            <a:endParaRPr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Connect RDM concepts and practices to previous research and/or data management experiences.</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FAIR Principles</a:t>
            </a:r>
            <a:endParaRPr/>
          </a:p>
        </p:txBody>
      </p:sp>
      <p:pic>
        <p:nvPicPr>
          <p:cNvPr id="169" name="Google Shape;169;p32"/>
          <p:cNvPicPr preferRelativeResize="0"/>
          <p:nvPr/>
        </p:nvPicPr>
        <p:blipFill>
          <a:blip r:embed="rId3">
            <a:alphaModFix/>
          </a:blip>
          <a:stretch>
            <a:fillRect/>
          </a:stretch>
        </p:blipFill>
        <p:spPr>
          <a:xfrm>
            <a:off x="1056475" y="1373275"/>
            <a:ext cx="7031050" cy="2396950"/>
          </a:xfrm>
          <a:prstGeom prst="rect">
            <a:avLst/>
          </a:prstGeom>
          <a:noFill/>
          <a:ln>
            <a:noFill/>
          </a:ln>
        </p:spPr>
      </p:pic>
      <p:sp>
        <p:nvSpPr>
          <p:cNvPr id="170" name="Google Shape;170;p32"/>
          <p:cNvSpPr txBox="1"/>
          <p:nvPr/>
        </p:nvSpPr>
        <p:spPr>
          <a:xfrm>
            <a:off x="7916625" y="4614200"/>
            <a:ext cx="840000" cy="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4"/>
              </a:rPr>
              <a:t>source</a:t>
            </a:r>
            <a:endParaRPr sz="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FAIR Principles</a:t>
            </a:r>
            <a:endParaRPr/>
          </a:p>
        </p:txBody>
      </p:sp>
      <p:sp>
        <p:nvSpPr>
          <p:cNvPr id="176" name="Google Shape;176;p33"/>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t/>
            </a:r>
            <a:endParaRPr sz="4350">
              <a:solidFill>
                <a:schemeClr val="dk1"/>
              </a:solidFill>
            </a:endParaRPr>
          </a:p>
          <a:p>
            <a:pPr indent="0" lvl="0" marL="0" rtl="0" algn="l">
              <a:spcBef>
                <a:spcPts val="0"/>
              </a:spcBef>
              <a:spcAft>
                <a:spcPts val="0"/>
              </a:spcAft>
              <a:buClr>
                <a:schemeClr val="dk1"/>
              </a:buClr>
              <a:buSzPct val="25287"/>
              <a:buFont typeface="Arial"/>
              <a:buNone/>
            </a:pPr>
            <a:r>
              <a:rPr b="1" lang="en" sz="4350">
                <a:solidFill>
                  <a:schemeClr val="dk1"/>
                </a:solidFill>
              </a:rPr>
              <a:t>FAIR does not mean that all data must be open or public</a:t>
            </a:r>
            <a:r>
              <a:rPr lang="en" sz="4350">
                <a:solidFill>
                  <a:schemeClr val="dk1"/>
                </a:solidFill>
              </a:rPr>
              <a:t>.​</a:t>
            </a:r>
            <a:endParaRPr sz="4350">
              <a:solidFill>
                <a:schemeClr val="dk1"/>
              </a:solidFill>
            </a:endParaRPr>
          </a:p>
          <a:p>
            <a:pPr indent="0" lvl="0" marL="0" rtl="0" algn="l">
              <a:spcBef>
                <a:spcPts val="0"/>
              </a:spcBef>
              <a:spcAft>
                <a:spcPts val="0"/>
              </a:spcAft>
              <a:buClr>
                <a:schemeClr val="dk1"/>
              </a:buClr>
              <a:buSzPct val="25287"/>
              <a:buFont typeface="Arial"/>
              <a:buNone/>
            </a:pPr>
            <a:r>
              <a:rPr lang="en" sz="4350">
                <a:solidFill>
                  <a:schemeClr val="dk1"/>
                </a:solidFill>
              </a:rPr>
              <a:t>Rather, FAIR supports the structured discoverability and usability of data and other research outputs.</a:t>
            </a:r>
            <a:endParaRPr sz="4350">
              <a:solidFill>
                <a:schemeClr val="dk1"/>
              </a:solidFill>
            </a:endParaRPr>
          </a:p>
          <a:p>
            <a:pPr indent="0" lvl="0" marL="0" rtl="0" algn="l">
              <a:spcBef>
                <a:spcPts val="0"/>
              </a:spcBef>
              <a:spcAft>
                <a:spcPts val="0"/>
              </a:spcAft>
              <a:buNone/>
            </a:pPr>
            <a:r>
              <a:t/>
            </a:r>
            <a:endParaRPr sz="3520">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CARE Principles</a:t>
            </a:r>
            <a:endParaRPr/>
          </a:p>
        </p:txBody>
      </p:sp>
      <p:pic>
        <p:nvPicPr>
          <p:cNvPr id="182" name="Google Shape;182;p34"/>
          <p:cNvPicPr preferRelativeResize="0"/>
          <p:nvPr/>
        </p:nvPicPr>
        <p:blipFill>
          <a:blip r:embed="rId3">
            <a:alphaModFix/>
          </a:blip>
          <a:stretch>
            <a:fillRect/>
          </a:stretch>
        </p:blipFill>
        <p:spPr>
          <a:xfrm>
            <a:off x="1828900" y="1314750"/>
            <a:ext cx="5486200" cy="3057475"/>
          </a:xfrm>
          <a:prstGeom prst="rect">
            <a:avLst/>
          </a:prstGeom>
          <a:noFill/>
          <a:ln>
            <a:noFill/>
          </a:ln>
        </p:spPr>
      </p:pic>
      <p:sp>
        <p:nvSpPr>
          <p:cNvPr id="183" name="Google Shape;183;p34"/>
          <p:cNvSpPr txBox="1"/>
          <p:nvPr/>
        </p:nvSpPr>
        <p:spPr>
          <a:xfrm>
            <a:off x="7839025" y="4744800"/>
            <a:ext cx="15264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4"/>
              </a:rPr>
              <a:t>source</a:t>
            </a:r>
            <a:endParaRPr sz="8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Principles of OCAP</a:t>
            </a:r>
            <a:endParaRPr/>
          </a:p>
        </p:txBody>
      </p:sp>
      <p:sp>
        <p:nvSpPr>
          <p:cNvPr id="189" name="Google Shape;189;p35"/>
          <p:cNvSpPr txBox="1"/>
          <p:nvPr/>
        </p:nvSpPr>
        <p:spPr>
          <a:xfrm>
            <a:off x="7839025" y="4744800"/>
            <a:ext cx="15264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3"/>
              </a:rPr>
              <a:t>source</a:t>
            </a:r>
            <a:endParaRPr sz="800">
              <a:solidFill>
                <a:schemeClr val="dk2"/>
              </a:solidFill>
            </a:endParaRPr>
          </a:p>
        </p:txBody>
      </p:sp>
      <p:pic>
        <p:nvPicPr>
          <p:cNvPr id="190" name="Google Shape;190;p35"/>
          <p:cNvPicPr preferRelativeResize="0"/>
          <p:nvPr/>
        </p:nvPicPr>
        <p:blipFill>
          <a:blip r:embed="rId4">
            <a:alphaModFix/>
          </a:blip>
          <a:stretch>
            <a:fillRect/>
          </a:stretch>
        </p:blipFill>
        <p:spPr>
          <a:xfrm>
            <a:off x="2668887" y="1222200"/>
            <a:ext cx="3806222" cy="3820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3F4252"/>
                </a:solidFill>
              </a:rPr>
              <a:t>Sensitive Data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What types of materials would you be hesitant to post publicly?</a:t>
            </a:r>
            <a:endParaRPr/>
          </a:p>
        </p:txBody>
      </p:sp>
      <p:sp>
        <p:nvSpPr>
          <p:cNvPr id="201" name="Google Shape;201;p37"/>
          <p:cNvSpPr txBox="1"/>
          <p:nvPr>
            <p:ph idx="1" type="body"/>
          </p:nvPr>
        </p:nvSpPr>
        <p:spPr>
          <a:xfrm>
            <a:off x="311700" y="1370400"/>
            <a:ext cx="8520600" cy="3416400"/>
          </a:xfrm>
          <a:prstGeom prst="rect">
            <a:avLst/>
          </a:prstGeom>
        </p:spPr>
        <p:txBody>
          <a:bodyPr anchorCtr="0" anchor="t" bIns="91425" lIns="91425" spcFirstLastPara="1" rIns="91425" wrap="square" tIns="91425">
            <a:normAutofit fontScale="40000" lnSpcReduction="10000"/>
          </a:bodyPr>
          <a:lstStyle/>
          <a:p>
            <a:pPr indent="0" lvl="0" marL="0" rtl="0" algn="l">
              <a:spcBef>
                <a:spcPts val="0"/>
              </a:spcBef>
              <a:spcAft>
                <a:spcPts val="0"/>
              </a:spcAft>
              <a:buNone/>
            </a:pPr>
            <a:r>
              <a:t/>
            </a:r>
            <a:endParaRPr sz="4350">
              <a:solidFill>
                <a:schemeClr val="dk1"/>
              </a:solidFill>
            </a:endParaRPr>
          </a:p>
          <a:p>
            <a:pPr indent="0" lvl="0" marL="0" rtl="0" algn="l">
              <a:spcBef>
                <a:spcPts val="0"/>
              </a:spcBef>
              <a:spcAft>
                <a:spcPts val="0"/>
              </a:spcAft>
              <a:buNone/>
            </a:pPr>
            <a:r>
              <a:t/>
            </a:r>
            <a:endParaRPr b="1" sz="4350">
              <a:solidFill>
                <a:schemeClr val="dk1"/>
              </a:solidFill>
            </a:endParaRPr>
          </a:p>
          <a:p>
            <a:pPr indent="0" lvl="0" marL="0" rtl="0" algn="l">
              <a:spcBef>
                <a:spcPts val="0"/>
              </a:spcBef>
              <a:spcAft>
                <a:spcPts val="0"/>
              </a:spcAft>
              <a:buNone/>
            </a:pPr>
            <a:r>
              <a:t/>
            </a:r>
            <a:endParaRPr b="1" sz="4350">
              <a:solidFill>
                <a:schemeClr val="dk1"/>
              </a:solidFill>
            </a:endParaRPr>
          </a:p>
          <a:p>
            <a:pPr indent="0" lvl="0" marL="0" rtl="0" algn="l">
              <a:spcBef>
                <a:spcPts val="0"/>
              </a:spcBef>
              <a:spcAft>
                <a:spcPts val="0"/>
              </a:spcAft>
              <a:buNone/>
            </a:pPr>
            <a:r>
              <a:t/>
            </a:r>
            <a:endParaRPr b="1" sz="5050">
              <a:solidFill>
                <a:schemeClr val="dk1"/>
              </a:solidFill>
            </a:endParaRPr>
          </a:p>
          <a:p>
            <a:pPr indent="0" lvl="0" marL="0" rtl="0" algn="l">
              <a:spcBef>
                <a:spcPts val="0"/>
              </a:spcBef>
              <a:spcAft>
                <a:spcPts val="0"/>
              </a:spcAft>
              <a:buNone/>
            </a:pPr>
            <a:r>
              <a:rPr lang="en" sz="5050">
                <a:solidFill>
                  <a:schemeClr val="dk1"/>
                </a:solidFill>
              </a:rPr>
              <a:t>Share your answers in the chat, or raise a hand!</a:t>
            </a:r>
            <a:endParaRPr sz="5050">
              <a:solidFill>
                <a:schemeClr val="dk1"/>
              </a:solidFill>
            </a:endParaRPr>
          </a:p>
          <a:p>
            <a:pPr indent="0" lvl="0" marL="0" rtl="0" algn="l">
              <a:spcBef>
                <a:spcPts val="0"/>
              </a:spcBef>
              <a:spcAft>
                <a:spcPts val="0"/>
              </a:spcAft>
              <a:buNone/>
            </a:pPr>
            <a:r>
              <a:t/>
            </a:r>
            <a:endParaRPr sz="3520">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Sensitive data</a:t>
            </a:r>
            <a:endParaRPr/>
          </a:p>
        </p:txBody>
      </p:sp>
      <p:sp>
        <p:nvSpPr>
          <p:cNvPr id="207" name="Google Shape;207;p38"/>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6320">
                <a:solidFill>
                  <a:schemeClr val="dk1"/>
                </a:solidFill>
              </a:rPr>
              <a:t>The Sensitive Data Toolkit for Researchers defines sensitive data as “information that must be safeguarded against unwarranted access or disclosure”. Examples include: </a:t>
            </a:r>
            <a:endParaRPr sz="6320">
              <a:solidFill>
                <a:schemeClr val="dk1"/>
              </a:solidFill>
            </a:endParaRPr>
          </a:p>
          <a:p>
            <a:pPr indent="0" lvl="0" marL="0" rtl="0" algn="l">
              <a:spcBef>
                <a:spcPts val="0"/>
              </a:spcBef>
              <a:spcAft>
                <a:spcPts val="0"/>
              </a:spcAft>
              <a:buNone/>
            </a:pPr>
            <a:r>
              <a:t/>
            </a:r>
            <a:endParaRPr sz="6320">
              <a:solidFill>
                <a:schemeClr val="dk1"/>
              </a:solidFill>
            </a:endParaRPr>
          </a:p>
          <a:p>
            <a:pPr indent="-328930" lvl="0" marL="457200" rtl="0" algn="l">
              <a:spcBef>
                <a:spcPts val="0"/>
              </a:spcBef>
              <a:spcAft>
                <a:spcPts val="0"/>
              </a:spcAft>
              <a:buClr>
                <a:schemeClr val="dk1"/>
              </a:buClr>
              <a:buSzPct val="100000"/>
              <a:buChar char="●"/>
            </a:pPr>
            <a:r>
              <a:rPr lang="en" sz="6320">
                <a:solidFill>
                  <a:schemeClr val="dk1"/>
                </a:solidFill>
              </a:rPr>
              <a:t>Personal information</a:t>
            </a:r>
            <a:endParaRPr sz="6320">
              <a:solidFill>
                <a:schemeClr val="dk1"/>
              </a:solidFill>
            </a:endParaRPr>
          </a:p>
          <a:p>
            <a:pPr indent="-328930" lvl="0" marL="457200" rtl="0" algn="l">
              <a:spcBef>
                <a:spcPts val="0"/>
              </a:spcBef>
              <a:spcAft>
                <a:spcPts val="0"/>
              </a:spcAft>
              <a:buClr>
                <a:schemeClr val="dk1"/>
              </a:buClr>
              <a:buSzPct val="100000"/>
              <a:buChar char="●"/>
            </a:pPr>
            <a:r>
              <a:rPr lang="en" sz="6320">
                <a:solidFill>
                  <a:schemeClr val="dk1"/>
                </a:solidFill>
              </a:rPr>
              <a:t>Personal health information</a:t>
            </a:r>
            <a:endParaRPr sz="6320">
              <a:solidFill>
                <a:schemeClr val="dk1"/>
              </a:solidFill>
            </a:endParaRPr>
          </a:p>
          <a:p>
            <a:pPr indent="-328930" lvl="0" marL="457200" rtl="0" algn="l">
              <a:spcBef>
                <a:spcPts val="0"/>
              </a:spcBef>
              <a:spcAft>
                <a:spcPts val="0"/>
              </a:spcAft>
              <a:buClr>
                <a:schemeClr val="dk1"/>
              </a:buClr>
              <a:buSzPct val="100000"/>
              <a:buChar char="●"/>
            </a:pPr>
            <a:r>
              <a:rPr lang="en" sz="6320">
                <a:solidFill>
                  <a:schemeClr val="dk1"/>
                </a:solidFill>
              </a:rPr>
              <a:t>Educational records</a:t>
            </a:r>
            <a:endParaRPr sz="6320">
              <a:solidFill>
                <a:schemeClr val="dk1"/>
              </a:solidFill>
            </a:endParaRPr>
          </a:p>
          <a:p>
            <a:pPr indent="-328930" lvl="0" marL="457200" rtl="0" algn="l">
              <a:spcBef>
                <a:spcPts val="0"/>
              </a:spcBef>
              <a:spcAft>
                <a:spcPts val="0"/>
              </a:spcAft>
              <a:buClr>
                <a:schemeClr val="dk1"/>
              </a:buClr>
              <a:buSzPct val="100000"/>
              <a:buChar char="●"/>
            </a:pPr>
            <a:r>
              <a:rPr lang="en" sz="6320">
                <a:solidFill>
                  <a:schemeClr val="dk1"/>
                </a:solidFill>
              </a:rPr>
              <a:t>Customer records</a:t>
            </a:r>
            <a:endParaRPr sz="6320">
              <a:solidFill>
                <a:schemeClr val="dk1"/>
              </a:solidFill>
            </a:endParaRPr>
          </a:p>
          <a:p>
            <a:pPr indent="-328930" lvl="0" marL="457200" rtl="0" algn="l">
              <a:spcBef>
                <a:spcPts val="0"/>
              </a:spcBef>
              <a:spcAft>
                <a:spcPts val="0"/>
              </a:spcAft>
              <a:buClr>
                <a:schemeClr val="dk1"/>
              </a:buClr>
              <a:buSzPct val="100000"/>
              <a:buChar char="●"/>
            </a:pPr>
            <a:r>
              <a:rPr lang="en" sz="6320">
                <a:solidFill>
                  <a:schemeClr val="dk1"/>
                </a:solidFill>
              </a:rPr>
              <a:t>Financial information</a:t>
            </a:r>
            <a:endParaRPr sz="6320">
              <a:solidFill>
                <a:schemeClr val="dk1"/>
              </a:solidFill>
            </a:endParaRPr>
          </a:p>
          <a:p>
            <a:pPr indent="-328930" lvl="0" marL="457200" rtl="0" algn="l">
              <a:spcBef>
                <a:spcPts val="0"/>
              </a:spcBef>
              <a:spcAft>
                <a:spcPts val="0"/>
              </a:spcAft>
              <a:buClr>
                <a:schemeClr val="dk1"/>
              </a:buClr>
              <a:buSzPct val="100000"/>
              <a:buChar char="●"/>
            </a:pPr>
            <a:r>
              <a:rPr lang="en" sz="6320">
                <a:solidFill>
                  <a:schemeClr val="dk1"/>
                </a:solidFill>
              </a:rPr>
              <a:t>Criminal information</a:t>
            </a:r>
            <a:endParaRPr sz="6320">
              <a:solidFill>
                <a:schemeClr val="dk1"/>
              </a:solidFill>
            </a:endParaRPr>
          </a:p>
          <a:p>
            <a:pPr indent="-328930" lvl="0" marL="457200" rtl="0" algn="l">
              <a:spcBef>
                <a:spcPts val="0"/>
              </a:spcBef>
              <a:spcAft>
                <a:spcPts val="0"/>
              </a:spcAft>
              <a:buClr>
                <a:schemeClr val="dk1"/>
              </a:buClr>
              <a:buSzPct val="100000"/>
              <a:buChar char="●"/>
            </a:pPr>
            <a:r>
              <a:rPr lang="en" sz="6320">
                <a:solidFill>
                  <a:schemeClr val="dk1"/>
                </a:solidFill>
              </a:rPr>
              <a:t>Geographic information (e.g., detailed locations of endangered species)</a:t>
            </a:r>
            <a:endParaRPr sz="6320">
              <a:solidFill>
                <a:schemeClr val="dk1"/>
              </a:solidFill>
            </a:endParaRPr>
          </a:p>
          <a:p>
            <a:pPr indent="-328930" lvl="0" marL="457200" rtl="0" algn="l">
              <a:spcBef>
                <a:spcPts val="0"/>
              </a:spcBef>
              <a:spcAft>
                <a:spcPts val="0"/>
              </a:spcAft>
              <a:buClr>
                <a:schemeClr val="dk1"/>
              </a:buClr>
              <a:buSzPct val="100000"/>
              <a:buChar char="●"/>
            </a:pPr>
            <a:r>
              <a:rPr lang="en" sz="6320">
                <a:solidFill>
                  <a:schemeClr val="dk1"/>
                </a:solidFill>
              </a:rPr>
              <a:t>Information that is deemed to be confidential</a:t>
            </a:r>
            <a:endParaRPr sz="6320">
              <a:solidFill>
                <a:schemeClr val="dk1"/>
              </a:solidFill>
            </a:endParaRPr>
          </a:p>
          <a:p>
            <a:pPr indent="-328930" lvl="0" marL="457200" rtl="0" algn="l">
              <a:spcBef>
                <a:spcPts val="0"/>
              </a:spcBef>
              <a:spcAft>
                <a:spcPts val="0"/>
              </a:spcAft>
              <a:buClr>
                <a:schemeClr val="dk1"/>
              </a:buClr>
              <a:buSzPct val="100000"/>
              <a:buChar char="●"/>
            </a:pPr>
            <a:r>
              <a:rPr lang="en" sz="6320">
                <a:solidFill>
                  <a:schemeClr val="dk1"/>
                </a:solidFill>
              </a:rPr>
              <a:t>Cultural or community information/data</a:t>
            </a:r>
            <a:endParaRPr sz="6320">
              <a:solidFill>
                <a:schemeClr val="dk1"/>
              </a:solidFill>
            </a:endParaRPr>
          </a:p>
          <a:p>
            <a:pPr indent="-328930" lvl="0" marL="457200" rtl="0" algn="l">
              <a:spcBef>
                <a:spcPts val="0"/>
              </a:spcBef>
              <a:spcAft>
                <a:spcPts val="0"/>
              </a:spcAft>
              <a:buClr>
                <a:schemeClr val="dk1"/>
              </a:buClr>
              <a:buSzPct val="100000"/>
              <a:buChar char="●"/>
            </a:pPr>
            <a:r>
              <a:rPr lang="en" sz="6320">
                <a:solidFill>
                  <a:schemeClr val="dk1"/>
                </a:solidFill>
              </a:rPr>
              <a:t>Proprietary information </a:t>
            </a:r>
            <a:endParaRPr sz="6320">
              <a:solidFill>
                <a:schemeClr val="dk1"/>
              </a:solidFill>
            </a:endParaRPr>
          </a:p>
          <a:p>
            <a:pPr indent="-328930" lvl="0" marL="457200" rtl="0" algn="l">
              <a:spcBef>
                <a:spcPts val="0"/>
              </a:spcBef>
              <a:spcAft>
                <a:spcPts val="0"/>
              </a:spcAft>
              <a:buClr>
                <a:schemeClr val="dk1"/>
              </a:buClr>
              <a:buSzPct val="100000"/>
              <a:buChar char="●"/>
            </a:pPr>
            <a:r>
              <a:rPr lang="en" sz="6320">
                <a:solidFill>
                  <a:schemeClr val="dk1"/>
                </a:solidFill>
              </a:rPr>
              <a:t>Information that is protected by data sharing agreements or other contracts</a:t>
            </a:r>
            <a:endParaRPr sz="6320">
              <a:solidFill>
                <a:schemeClr val="dk1"/>
              </a:solidFill>
            </a:endParaRPr>
          </a:p>
          <a:p>
            <a:pPr indent="0" lvl="0" marL="0" rtl="0" algn="l">
              <a:spcBef>
                <a:spcPts val="0"/>
              </a:spcBef>
              <a:spcAft>
                <a:spcPts val="0"/>
              </a:spcAft>
              <a:buNone/>
            </a:pPr>
            <a:r>
              <a:t/>
            </a:r>
            <a:endParaRPr sz="3520">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Sensitive data</a:t>
            </a:r>
            <a:endParaRPr/>
          </a:p>
        </p:txBody>
      </p:sp>
      <p:sp>
        <p:nvSpPr>
          <p:cNvPr id="213" name="Google Shape;213;p39"/>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520">
                <a:solidFill>
                  <a:schemeClr val="dk1"/>
                </a:solidFill>
              </a:rPr>
              <a:t>The Sensitive Data Toolkit for Researchers provides a framework for assessing and protecting participant risk, but it is good practice to ask yourself the following questions:</a:t>
            </a:r>
            <a:endParaRPr sz="7520">
              <a:solidFill>
                <a:schemeClr val="dk1"/>
              </a:solidFill>
            </a:endParaRPr>
          </a:p>
          <a:p>
            <a:pPr indent="0" lvl="0" marL="0" rtl="0" algn="l">
              <a:spcBef>
                <a:spcPts val="0"/>
              </a:spcBef>
              <a:spcAft>
                <a:spcPts val="0"/>
              </a:spcAft>
              <a:buNone/>
            </a:pPr>
            <a:r>
              <a:t/>
            </a:r>
            <a:endParaRPr sz="7520">
              <a:solidFill>
                <a:schemeClr val="dk1"/>
              </a:solidFill>
            </a:endParaRPr>
          </a:p>
          <a:p>
            <a:pPr indent="-347980" lvl="0" marL="457200" rtl="0" algn="l">
              <a:spcBef>
                <a:spcPts val="0"/>
              </a:spcBef>
              <a:spcAft>
                <a:spcPts val="0"/>
              </a:spcAft>
              <a:buClr>
                <a:schemeClr val="dk1"/>
              </a:buClr>
              <a:buSzPct val="100000"/>
              <a:buChar char="●"/>
            </a:pPr>
            <a:r>
              <a:rPr lang="en" sz="7520">
                <a:solidFill>
                  <a:schemeClr val="dk1"/>
                </a:solidFill>
              </a:rPr>
              <a:t>Can someone be identified?</a:t>
            </a:r>
            <a:endParaRPr sz="7520">
              <a:solidFill>
                <a:schemeClr val="dk1"/>
              </a:solidFill>
            </a:endParaRPr>
          </a:p>
          <a:p>
            <a:pPr indent="-347980" lvl="0" marL="457200" rtl="0" algn="l">
              <a:spcBef>
                <a:spcPts val="0"/>
              </a:spcBef>
              <a:spcAft>
                <a:spcPts val="0"/>
              </a:spcAft>
              <a:buClr>
                <a:schemeClr val="dk1"/>
              </a:buClr>
              <a:buSzPct val="100000"/>
              <a:buChar char="●"/>
            </a:pPr>
            <a:r>
              <a:rPr lang="en" sz="7520">
                <a:solidFill>
                  <a:schemeClr val="dk1"/>
                </a:solidFill>
              </a:rPr>
              <a:t>Could harm result from sharing?</a:t>
            </a:r>
            <a:endParaRPr sz="7520">
              <a:solidFill>
                <a:schemeClr val="dk1"/>
              </a:solidFill>
            </a:endParaRPr>
          </a:p>
          <a:p>
            <a:pPr indent="-347980" lvl="0" marL="457200" rtl="0" algn="l">
              <a:spcBef>
                <a:spcPts val="0"/>
              </a:spcBef>
              <a:spcAft>
                <a:spcPts val="0"/>
              </a:spcAft>
              <a:buClr>
                <a:schemeClr val="dk1"/>
              </a:buClr>
              <a:buSzPct val="100000"/>
              <a:buChar char="●"/>
            </a:pPr>
            <a:r>
              <a:rPr lang="en" sz="7520">
                <a:solidFill>
                  <a:schemeClr val="dk1"/>
                </a:solidFill>
              </a:rPr>
              <a:t>What consent was given?</a:t>
            </a:r>
            <a:endParaRPr sz="7520">
              <a:solidFill>
                <a:schemeClr val="dk1"/>
              </a:solidFill>
            </a:endParaRPr>
          </a:p>
          <a:p>
            <a:pPr indent="-347980" lvl="0" marL="457200" rtl="0" algn="l">
              <a:spcBef>
                <a:spcPts val="0"/>
              </a:spcBef>
              <a:spcAft>
                <a:spcPts val="0"/>
              </a:spcAft>
              <a:buClr>
                <a:schemeClr val="dk1"/>
              </a:buClr>
              <a:buSzPct val="100000"/>
              <a:buChar char="●"/>
            </a:pPr>
            <a:r>
              <a:rPr lang="en" sz="7520">
                <a:solidFill>
                  <a:schemeClr val="dk1"/>
                </a:solidFill>
              </a:rPr>
              <a:t>Are there legal restrictions?</a:t>
            </a:r>
            <a:endParaRPr sz="7520">
              <a:solidFill>
                <a:schemeClr val="dk1"/>
              </a:solidFill>
            </a:endParaRPr>
          </a:p>
          <a:p>
            <a:pPr indent="-347980" lvl="0" marL="457200" rtl="0" algn="l">
              <a:spcBef>
                <a:spcPts val="0"/>
              </a:spcBef>
              <a:spcAft>
                <a:spcPts val="0"/>
              </a:spcAft>
              <a:buClr>
                <a:schemeClr val="dk1"/>
              </a:buClr>
              <a:buSzPct val="100000"/>
              <a:buChar char="●"/>
            </a:pPr>
            <a:r>
              <a:rPr lang="en" sz="7520">
                <a:solidFill>
                  <a:schemeClr val="dk1"/>
                </a:solidFill>
              </a:rPr>
              <a:t>Are there community expectations?</a:t>
            </a:r>
            <a:endParaRPr sz="7520">
              <a:solidFill>
                <a:schemeClr val="dk1"/>
              </a:solidFill>
            </a:endParaRPr>
          </a:p>
          <a:p>
            <a:pPr indent="0" lvl="0" marL="0" rtl="0" algn="l">
              <a:spcBef>
                <a:spcPts val="0"/>
              </a:spcBef>
              <a:spcAft>
                <a:spcPts val="0"/>
              </a:spcAft>
              <a:buNone/>
            </a:pPr>
            <a:r>
              <a:t/>
            </a:r>
            <a:endParaRPr sz="6320">
              <a:solidFill>
                <a:schemeClr val="dk1"/>
              </a:solidFill>
            </a:endParaRPr>
          </a:p>
          <a:p>
            <a:pPr indent="0" lvl="0" marL="0" rtl="0" algn="l">
              <a:spcBef>
                <a:spcPts val="0"/>
              </a:spcBef>
              <a:spcAft>
                <a:spcPts val="0"/>
              </a:spcAft>
              <a:buNone/>
            </a:pPr>
            <a:r>
              <a:t/>
            </a:r>
            <a:endParaRPr sz="3520">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Advisory</a:t>
            </a:r>
            <a:endParaRPr/>
          </a:p>
        </p:txBody>
      </p:sp>
      <p:sp>
        <p:nvSpPr>
          <p:cNvPr id="219" name="Google Shape;219;p40"/>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25000" lnSpcReduction="10000"/>
          </a:bodyPr>
          <a:lstStyle/>
          <a:p>
            <a:pPr indent="0" lvl="0" marL="0" rtl="0" algn="l">
              <a:spcBef>
                <a:spcPts val="0"/>
              </a:spcBef>
              <a:spcAft>
                <a:spcPts val="0"/>
              </a:spcAft>
              <a:buNone/>
            </a:pPr>
            <a:r>
              <a:t/>
            </a:r>
            <a:endParaRPr sz="7520">
              <a:solidFill>
                <a:schemeClr val="dk1"/>
              </a:solidFill>
            </a:endParaRPr>
          </a:p>
          <a:p>
            <a:pPr indent="0" lvl="0" marL="0" rtl="0" algn="l">
              <a:spcBef>
                <a:spcPts val="0"/>
              </a:spcBef>
              <a:spcAft>
                <a:spcPts val="0"/>
              </a:spcAft>
              <a:buNone/>
            </a:pPr>
            <a:r>
              <a:rPr lang="en" sz="7920">
                <a:solidFill>
                  <a:schemeClr val="dk1"/>
                </a:solidFill>
              </a:rPr>
              <a:t>Ethically managing sensitive data is beyond the scope of this course,</a:t>
            </a:r>
            <a:endParaRPr sz="7920">
              <a:solidFill>
                <a:schemeClr val="dk1"/>
              </a:solidFill>
            </a:endParaRPr>
          </a:p>
          <a:p>
            <a:pPr indent="0" lvl="0" marL="0" rtl="0" algn="l">
              <a:spcBef>
                <a:spcPts val="0"/>
              </a:spcBef>
              <a:spcAft>
                <a:spcPts val="0"/>
              </a:spcAft>
              <a:buNone/>
            </a:pPr>
            <a:r>
              <a:rPr lang="en" sz="7920">
                <a:solidFill>
                  <a:schemeClr val="dk1"/>
                </a:solidFill>
              </a:rPr>
              <a:t>and we advise you to consult with your institutional supports to</a:t>
            </a:r>
            <a:endParaRPr sz="7920">
              <a:solidFill>
                <a:schemeClr val="dk1"/>
              </a:solidFill>
            </a:endParaRPr>
          </a:p>
          <a:p>
            <a:pPr indent="0" lvl="0" marL="0" rtl="0" algn="l">
              <a:spcBef>
                <a:spcPts val="0"/>
              </a:spcBef>
              <a:spcAft>
                <a:spcPts val="0"/>
              </a:spcAft>
              <a:buNone/>
            </a:pPr>
            <a:r>
              <a:rPr lang="en" sz="7920">
                <a:solidFill>
                  <a:schemeClr val="dk1"/>
                </a:solidFill>
              </a:rPr>
              <a:t>determine adequate strategies for addressing sensitive data in your</a:t>
            </a:r>
            <a:endParaRPr sz="7920">
              <a:solidFill>
                <a:schemeClr val="dk1"/>
              </a:solidFill>
            </a:endParaRPr>
          </a:p>
          <a:p>
            <a:pPr indent="0" lvl="0" marL="0" rtl="0" algn="l">
              <a:spcBef>
                <a:spcPts val="0"/>
              </a:spcBef>
              <a:spcAft>
                <a:spcPts val="0"/>
              </a:spcAft>
              <a:buNone/>
            </a:pPr>
            <a:r>
              <a:rPr lang="en" sz="7920">
                <a:solidFill>
                  <a:schemeClr val="dk1"/>
                </a:solidFill>
              </a:rPr>
              <a:t>research.</a:t>
            </a:r>
            <a:endParaRPr sz="7920">
              <a:solidFill>
                <a:schemeClr val="dk1"/>
              </a:solidFill>
            </a:endParaRPr>
          </a:p>
          <a:p>
            <a:pPr indent="0" lvl="0" marL="0" rtl="0" algn="l">
              <a:spcBef>
                <a:spcPts val="0"/>
              </a:spcBef>
              <a:spcAft>
                <a:spcPts val="0"/>
              </a:spcAft>
              <a:buNone/>
            </a:pPr>
            <a:r>
              <a:t/>
            </a:r>
            <a:endParaRPr sz="7520">
              <a:solidFill>
                <a:schemeClr val="dk1"/>
              </a:solidFill>
            </a:endParaRPr>
          </a:p>
          <a:p>
            <a:pPr indent="0" lvl="0" marL="0" rtl="0" algn="l">
              <a:spcBef>
                <a:spcPts val="0"/>
              </a:spcBef>
              <a:spcAft>
                <a:spcPts val="0"/>
              </a:spcAft>
              <a:buNone/>
            </a:pPr>
            <a:r>
              <a:t/>
            </a:r>
            <a:endParaRPr sz="6320">
              <a:solidFill>
                <a:schemeClr val="dk1"/>
              </a:solidFill>
            </a:endParaRPr>
          </a:p>
          <a:p>
            <a:pPr indent="0" lvl="0" marL="0" rtl="0" algn="l">
              <a:spcBef>
                <a:spcPts val="0"/>
              </a:spcBef>
              <a:spcAft>
                <a:spcPts val="0"/>
              </a:spcAft>
              <a:buNone/>
            </a:pPr>
            <a:r>
              <a:t/>
            </a:r>
            <a:endParaRPr sz="3520">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Data Storage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What is Research Data Management (RDM)?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Data storage</a:t>
            </a:r>
            <a:endParaRPr/>
          </a:p>
        </p:txBody>
      </p:sp>
      <p:sp>
        <p:nvSpPr>
          <p:cNvPr id="230" name="Google Shape;230;p42"/>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25000" lnSpcReduction="20000"/>
          </a:bodyPr>
          <a:lstStyle/>
          <a:p>
            <a:pPr indent="-354330" lvl="0" marL="457200" rtl="0" algn="l">
              <a:spcBef>
                <a:spcPts val="0"/>
              </a:spcBef>
              <a:spcAft>
                <a:spcPts val="0"/>
              </a:spcAft>
              <a:buClr>
                <a:schemeClr val="dk1"/>
              </a:buClr>
              <a:buSzPct val="100000"/>
              <a:buChar char="●"/>
            </a:pPr>
            <a:r>
              <a:rPr lang="en" sz="7920">
                <a:solidFill>
                  <a:schemeClr val="dk1"/>
                </a:solidFill>
              </a:rPr>
              <a:t>Where do your research materials live right now?</a:t>
            </a:r>
            <a:endParaRPr sz="7920">
              <a:solidFill>
                <a:schemeClr val="dk1"/>
              </a:solidFill>
            </a:endParaRPr>
          </a:p>
          <a:p>
            <a:pPr indent="-354330" lvl="0" marL="457200" rtl="0" algn="l">
              <a:spcBef>
                <a:spcPts val="0"/>
              </a:spcBef>
              <a:spcAft>
                <a:spcPts val="0"/>
              </a:spcAft>
              <a:buClr>
                <a:schemeClr val="dk1"/>
              </a:buClr>
              <a:buSzPct val="100000"/>
              <a:buChar char="●"/>
            </a:pPr>
            <a:r>
              <a:rPr lang="en" sz="7920">
                <a:solidFill>
                  <a:schemeClr val="dk1"/>
                </a:solidFill>
              </a:rPr>
              <a:t>Have you ever accidentally lost or overwritten your work?</a:t>
            </a:r>
            <a:endParaRPr sz="7920">
              <a:solidFill>
                <a:schemeClr val="dk1"/>
              </a:solidFill>
            </a:endParaRPr>
          </a:p>
          <a:p>
            <a:pPr indent="-354330" lvl="0" marL="457200" rtl="0" algn="l">
              <a:spcBef>
                <a:spcPts val="0"/>
              </a:spcBef>
              <a:spcAft>
                <a:spcPts val="0"/>
              </a:spcAft>
              <a:buClr>
                <a:schemeClr val="dk1"/>
              </a:buClr>
              <a:buSzPct val="100000"/>
              <a:buChar char="●"/>
            </a:pPr>
            <a:r>
              <a:rPr lang="en" sz="7920">
                <a:solidFill>
                  <a:schemeClr val="dk1"/>
                </a:solidFill>
              </a:rPr>
              <a:t>If your personal computer crashed or was stolen, would you still have access to your work?</a:t>
            </a:r>
            <a:endParaRPr sz="7920">
              <a:solidFill>
                <a:schemeClr val="dk1"/>
              </a:solidFill>
            </a:endParaRPr>
          </a:p>
          <a:p>
            <a:pPr indent="0" lvl="0" marL="0" rtl="0" algn="l">
              <a:spcBef>
                <a:spcPts val="0"/>
              </a:spcBef>
              <a:spcAft>
                <a:spcPts val="0"/>
              </a:spcAft>
              <a:buNone/>
            </a:pPr>
            <a:r>
              <a:t/>
            </a:r>
            <a:endParaRPr sz="7920">
              <a:solidFill>
                <a:schemeClr val="dk1"/>
              </a:solidFill>
            </a:endParaRPr>
          </a:p>
          <a:p>
            <a:pPr indent="0" lvl="0" marL="0" rtl="0" algn="l">
              <a:spcBef>
                <a:spcPts val="0"/>
              </a:spcBef>
              <a:spcAft>
                <a:spcPts val="0"/>
              </a:spcAft>
              <a:buNone/>
            </a:pPr>
            <a:r>
              <a:t/>
            </a:r>
            <a:endParaRPr sz="7920">
              <a:solidFill>
                <a:schemeClr val="dk1"/>
              </a:solidFill>
            </a:endParaRPr>
          </a:p>
          <a:p>
            <a:pPr indent="0" lvl="0" marL="0" rtl="0" algn="l">
              <a:spcBef>
                <a:spcPts val="0"/>
              </a:spcBef>
              <a:spcAft>
                <a:spcPts val="0"/>
              </a:spcAft>
              <a:buNone/>
            </a:pPr>
            <a:r>
              <a:rPr lang="en" sz="7920">
                <a:solidFill>
                  <a:schemeClr val="dk1"/>
                </a:solidFill>
              </a:rPr>
              <a:t>Share your answers in the chat, or raise a hand!</a:t>
            </a:r>
            <a:endParaRPr sz="7920">
              <a:solidFill>
                <a:schemeClr val="dk1"/>
              </a:solidFill>
            </a:endParaRPr>
          </a:p>
          <a:p>
            <a:pPr indent="0" lvl="0" marL="0" rtl="0" algn="l">
              <a:spcBef>
                <a:spcPts val="0"/>
              </a:spcBef>
              <a:spcAft>
                <a:spcPts val="0"/>
              </a:spcAft>
              <a:buNone/>
            </a:pPr>
            <a:r>
              <a:t/>
            </a:r>
            <a:endParaRPr sz="7520">
              <a:solidFill>
                <a:schemeClr val="dk1"/>
              </a:solidFill>
            </a:endParaRPr>
          </a:p>
          <a:p>
            <a:pPr indent="0" lvl="0" marL="0" rtl="0" algn="l">
              <a:spcBef>
                <a:spcPts val="0"/>
              </a:spcBef>
              <a:spcAft>
                <a:spcPts val="0"/>
              </a:spcAft>
              <a:buNone/>
            </a:pPr>
            <a:r>
              <a:t/>
            </a:r>
            <a:endParaRPr sz="6320">
              <a:solidFill>
                <a:schemeClr val="dk1"/>
              </a:solidFill>
            </a:endParaRPr>
          </a:p>
          <a:p>
            <a:pPr indent="0" lvl="0" marL="0" rtl="0" algn="l">
              <a:spcBef>
                <a:spcPts val="0"/>
              </a:spcBef>
              <a:spcAft>
                <a:spcPts val="0"/>
              </a:spcAft>
              <a:buNone/>
            </a:pPr>
            <a:r>
              <a:t/>
            </a:r>
            <a:endParaRPr sz="3520">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Data storage</a:t>
            </a:r>
            <a:endParaRPr/>
          </a:p>
        </p:txBody>
      </p:sp>
      <p:sp>
        <p:nvSpPr>
          <p:cNvPr id="236" name="Google Shape;236;p43"/>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7920">
              <a:solidFill>
                <a:schemeClr val="dk1"/>
              </a:solidFill>
            </a:endParaRPr>
          </a:p>
          <a:p>
            <a:pPr indent="-347980" lvl="0" marL="457200" rtl="0" algn="l">
              <a:spcBef>
                <a:spcPts val="0"/>
              </a:spcBef>
              <a:spcAft>
                <a:spcPts val="0"/>
              </a:spcAft>
              <a:buClr>
                <a:schemeClr val="dk1"/>
              </a:buClr>
              <a:buSzPct val="100000"/>
              <a:buChar char="●"/>
            </a:pPr>
            <a:r>
              <a:rPr lang="en" sz="7520">
                <a:solidFill>
                  <a:schemeClr val="dk1"/>
                </a:solidFill>
              </a:rPr>
              <a:t>Where your data is stored is a key part of data management. </a:t>
            </a:r>
            <a:endParaRPr sz="7520">
              <a:solidFill>
                <a:schemeClr val="dk1"/>
              </a:solidFill>
            </a:endParaRPr>
          </a:p>
          <a:p>
            <a:pPr indent="0" lvl="0" marL="0" rtl="0" algn="l">
              <a:spcBef>
                <a:spcPts val="0"/>
              </a:spcBef>
              <a:spcAft>
                <a:spcPts val="0"/>
              </a:spcAft>
              <a:buNone/>
            </a:pPr>
            <a:r>
              <a:t/>
            </a:r>
            <a:endParaRPr sz="7520">
              <a:solidFill>
                <a:schemeClr val="dk1"/>
              </a:solidFill>
            </a:endParaRPr>
          </a:p>
          <a:p>
            <a:pPr indent="-347980" lvl="0" marL="457200" rtl="0" algn="l">
              <a:spcBef>
                <a:spcPts val="0"/>
              </a:spcBef>
              <a:spcAft>
                <a:spcPts val="0"/>
              </a:spcAft>
              <a:buClr>
                <a:schemeClr val="dk1"/>
              </a:buClr>
              <a:buSzPct val="100000"/>
              <a:buChar char="●"/>
            </a:pPr>
            <a:r>
              <a:rPr lang="en" sz="7520">
                <a:solidFill>
                  <a:schemeClr val="dk1"/>
                </a:solidFill>
              </a:rPr>
              <a:t>It is always recommended that your research materials are stored </a:t>
            </a:r>
            <a:r>
              <a:rPr b="1" lang="en" sz="7520">
                <a:solidFill>
                  <a:schemeClr val="dk1"/>
                </a:solidFill>
              </a:rPr>
              <a:t>in at least two places</a:t>
            </a:r>
            <a:r>
              <a:rPr lang="en" sz="7520">
                <a:solidFill>
                  <a:schemeClr val="dk1"/>
                </a:solidFill>
              </a:rPr>
              <a:t>, and that one of those places is remote cloud storage beyond your personal machine. </a:t>
            </a:r>
            <a:endParaRPr sz="7520">
              <a:solidFill>
                <a:schemeClr val="dk1"/>
              </a:solidFill>
            </a:endParaRPr>
          </a:p>
          <a:p>
            <a:pPr indent="0" lvl="0" marL="0" rtl="0" algn="l">
              <a:spcBef>
                <a:spcPts val="0"/>
              </a:spcBef>
              <a:spcAft>
                <a:spcPts val="0"/>
              </a:spcAft>
              <a:buNone/>
            </a:pPr>
            <a:r>
              <a:t/>
            </a:r>
            <a:endParaRPr sz="7520">
              <a:solidFill>
                <a:schemeClr val="dk1"/>
              </a:solidFill>
            </a:endParaRPr>
          </a:p>
          <a:p>
            <a:pPr indent="-347980" lvl="0" marL="457200" rtl="0" algn="l">
              <a:spcBef>
                <a:spcPts val="0"/>
              </a:spcBef>
              <a:spcAft>
                <a:spcPts val="0"/>
              </a:spcAft>
              <a:buClr>
                <a:schemeClr val="dk1"/>
              </a:buClr>
              <a:buSzPct val="100000"/>
              <a:buChar char="●"/>
            </a:pPr>
            <a:r>
              <a:rPr lang="en" sz="7520">
                <a:solidFill>
                  <a:schemeClr val="dk1"/>
                </a:solidFill>
              </a:rPr>
              <a:t>This is known as a back-up.</a:t>
            </a:r>
            <a:endParaRPr sz="7520">
              <a:solidFill>
                <a:schemeClr val="dk1"/>
              </a:solidFill>
            </a:endParaRPr>
          </a:p>
          <a:p>
            <a:pPr indent="0" lvl="0" marL="0" rtl="0" algn="l">
              <a:spcBef>
                <a:spcPts val="0"/>
              </a:spcBef>
              <a:spcAft>
                <a:spcPts val="0"/>
              </a:spcAft>
              <a:buNone/>
            </a:pPr>
            <a:r>
              <a:t/>
            </a:r>
            <a:endParaRPr sz="6320">
              <a:solidFill>
                <a:schemeClr val="dk1"/>
              </a:solidFill>
            </a:endParaRPr>
          </a:p>
          <a:p>
            <a:pPr indent="0" lvl="0" marL="0" rtl="0" algn="l">
              <a:spcBef>
                <a:spcPts val="0"/>
              </a:spcBef>
              <a:spcAft>
                <a:spcPts val="0"/>
              </a:spcAft>
              <a:buNone/>
            </a:pPr>
            <a:r>
              <a:t/>
            </a:r>
            <a:endParaRPr sz="3520">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Data Preservation</a:t>
            </a:r>
            <a:endParaRPr/>
          </a:p>
        </p:txBody>
      </p:sp>
      <p:sp>
        <p:nvSpPr>
          <p:cNvPr id="242" name="Google Shape;242;p44"/>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rPr lang="en" sz="7920">
                <a:solidFill>
                  <a:schemeClr val="dk1"/>
                </a:solidFill>
              </a:rPr>
              <a:t>In addition to storing data for your active work, there are platforms that support the long-term storage and preservation of your data and research materials after the project’s completion. </a:t>
            </a:r>
            <a:endParaRPr sz="7920">
              <a:solidFill>
                <a:schemeClr val="dk1"/>
              </a:solidFill>
            </a:endParaRPr>
          </a:p>
          <a:p>
            <a:pPr indent="0" lvl="0" marL="0" rtl="0" algn="l">
              <a:spcBef>
                <a:spcPts val="0"/>
              </a:spcBef>
              <a:spcAft>
                <a:spcPts val="0"/>
              </a:spcAft>
              <a:buNone/>
            </a:pPr>
            <a:r>
              <a:t/>
            </a:r>
            <a:endParaRPr sz="7920">
              <a:solidFill>
                <a:schemeClr val="dk1"/>
              </a:solidFill>
            </a:endParaRPr>
          </a:p>
          <a:p>
            <a:pPr indent="0" lvl="0" marL="0" rtl="0" algn="l">
              <a:spcBef>
                <a:spcPts val="0"/>
              </a:spcBef>
              <a:spcAft>
                <a:spcPts val="0"/>
              </a:spcAft>
              <a:buNone/>
            </a:pPr>
            <a:r>
              <a:t/>
            </a:r>
            <a:endParaRPr sz="6320">
              <a:solidFill>
                <a:schemeClr val="dk1"/>
              </a:solidFill>
            </a:endParaRPr>
          </a:p>
          <a:p>
            <a:pPr indent="0" lvl="0" marL="0" rtl="0" algn="l">
              <a:spcBef>
                <a:spcPts val="0"/>
              </a:spcBef>
              <a:spcAft>
                <a:spcPts val="0"/>
              </a:spcAft>
              <a:buNone/>
            </a:pPr>
            <a:r>
              <a:t/>
            </a:r>
            <a:endParaRPr sz="3520">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243" name="Google Shape;243;p44"/>
          <p:cNvPicPr preferRelativeResize="0"/>
          <p:nvPr/>
        </p:nvPicPr>
        <p:blipFill>
          <a:blip r:embed="rId3">
            <a:alphaModFix/>
          </a:blip>
          <a:stretch>
            <a:fillRect/>
          </a:stretch>
        </p:blipFill>
        <p:spPr>
          <a:xfrm>
            <a:off x="1362450" y="2826974"/>
            <a:ext cx="6419100" cy="1932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Data Preservation</a:t>
            </a:r>
            <a:endParaRPr/>
          </a:p>
        </p:txBody>
      </p:sp>
      <p:sp>
        <p:nvSpPr>
          <p:cNvPr id="249" name="Google Shape;249;p45"/>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rPr lang="en" sz="7920">
                <a:solidFill>
                  <a:schemeClr val="dk1"/>
                </a:solidFill>
              </a:rPr>
              <a:t>In addition to storing data for your active work, there are platforms that support the long-term storage and preservation of your data and research materials after the project’s completion. </a:t>
            </a:r>
            <a:endParaRPr sz="7920">
              <a:solidFill>
                <a:schemeClr val="dk1"/>
              </a:solidFill>
            </a:endParaRPr>
          </a:p>
          <a:p>
            <a:pPr indent="0" lvl="0" marL="0" rtl="0" algn="l">
              <a:spcBef>
                <a:spcPts val="0"/>
              </a:spcBef>
              <a:spcAft>
                <a:spcPts val="0"/>
              </a:spcAft>
              <a:buNone/>
            </a:pPr>
            <a:r>
              <a:t/>
            </a:r>
            <a:endParaRPr sz="7920">
              <a:solidFill>
                <a:schemeClr val="dk1"/>
              </a:solidFill>
            </a:endParaRPr>
          </a:p>
          <a:p>
            <a:pPr indent="0" lvl="0" marL="0" rtl="0" algn="l">
              <a:spcBef>
                <a:spcPts val="0"/>
              </a:spcBef>
              <a:spcAft>
                <a:spcPts val="0"/>
              </a:spcAft>
              <a:buNone/>
            </a:pPr>
            <a:r>
              <a:t/>
            </a:r>
            <a:endParaRPr sz="6320">
              <a:solidFill>
                <a:schemeClr val="dk1"/>
              </a:solidFill>
            </a:endParaRPr>
          </a:p>
          <a:p>
            <a:pPr indent="0" lvl="0" marL="0" rtl="0" algn="l">
              <a:spcBef>
                <a:spcPts val="0"/>
              </a:spcBef>
              <a:spcAft>
                <a:spcPts val="0"/>
              </a:spcAft>
              <a:buNone/>
            </a:pPr>
            <a:r>
              <a:t/>
            </a:r>
            <a:endParaRPr sz="3520">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Data Preservation</a:t>
            </a:r>
            <a:endParaRPr/>
          </a:p>
        </p:txBody>
      </p:sp>
      <p:sp>
        <p:nvSpPr>
          <p:cNvPr id="255" name="Google Shape;255;p46"/>
          <p:cNvSpPr txBox="1"/>
          <p:nvPr>
            <p:ph idx="1" type="body"/>
          </p:nvPr>
        </p:nvSpPr>
        <p:spPr>
          <a:xfrm>
            <a:off x="311700" y="13429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920">
                <a:solidFill>
                  <a:schemeClr val="dk1"/>
                </a:solidFill>
              </a:rPr>
              <a:t>We will talk more about data preservation later in this course, but one of our main goals is to show you how to conduct research in such a way that data, code, and all accompanying materials are able to be shared and interpreted by others after the project is complete.</a:t>
            </a:r>
            <a:endParaRPr sz="7920">
              <a:solidFill>
                <a:schemeClr val="dk1"/>
              </a:solidFill>
            </a:endParaRPr>
          </a:p>
          <a:p>
            <a:pPr indent="0" lvl="0" marL="0" rtl="0" algn="l">
              <a:spcBef>
                <a:spcPts val="0"/>
              </a:spcBef>
              <a:spcAft>
                <a:spcPts val="0"/>
              </a:spcAft>
              <a:buNone/>
            </a:pPr>
            <a:r>
              <a:t/>
            </a:r>
            <a:endParaRPr sz="7920">
              <a:solidFill>
                <a:schemeClr val="dk1"/>
              </a:solidFill>
            </a:endParaRPr>
          </a:p>
          <a:p>
            <a:pPr indent="0" lvl="0" marL="0" rtl="0" algn="l">
              <a:spcBef>
                <a:spcPts val="0"/>
              </a:spcBef>
              <a:spcAft>
                <a:spcPts val="0"/>
              </a:spcAft>
              <a:buNone/>
            </a:pPr>
            <a:r>
              <a:t/>
            </a:r>
            <a:endParaRPr sz="7920">
              <a:solidFill>
                <a:schemeClr val="dk1"/>
              </a:solidFill>
            </a:endParaRPr>
          </a:p>
          <a:p>
            <a:pPr indent="0" lvl="0" marL="0" rtl="0" algn="l">
              <a:spcBef>
                <a:spcPts val="0"/>
              </a:spcBef>
              <a:spcAft>
                <a:spcPts val="0"/>
              </a:spcAft>
              <a:buNone/>
            </a:pPr>
            <a:r>
              <a:t/>
            </a:r>
            <a:endParaRPr sz="6320">
              <a:solidFill>
                <a:schemeClr val="dk1"/>
              </a:solidFill>
            </a:endParaRPr>
          </a:p>
          <a:p>
            <a:pPr indent="0" lvl="0" marL="0" rtl="0" algn="l">
              <a:spcBef>
                <a:spcPts val="0"/>
              </a:spcBef>
              <a:spcAft>
                <a:spcPts val="0"/>
              </a:spcAft>
              <a:buNone/>
            </a:pPr>
            <a:r>
              <a:t/>
            </a:r>
            <a:endParaRPr sz="3520">
              <a:solidFill>
                <a:schemeClr val="dk1"/>
              </a:solidFill>
            </a:endParaRPr>
          </a:p>
          <a:p>
            <a:pPr indent="0" lvl="0" marL="0" rtl="0" algn="l">
              <a:spcBef>
                <a:spcPts val="0"/>
              </a:spcBef>
              <a:spcAft>
                <a:spcPts val="0"/>
              </a:spcAft>
              <a:buNone/>
            </a:pPr>
            <a:r>
              <a:t/>
            </a:r>
            <a:endParaRPr sz="7571">
              <a:solidFill>
                <a:schemeClr val="dk1"/>
              </a:solidFill>
            </a:endParaRPr>
          </a:p>
          <a:p>
            <a:pPr indent="0" lvl="0" marL="0" rtl="0" algn="l">
              <a:spcBef>
                <a:spcPts val="0"/>
              </a:spcBef>
              <a:spcAft>
                <a:spcPts val="0"/>
              </a:spcAft>
              <a:buNone/>
            </a:pPr>
            <a:r>
              <a:t/>
            </a:r>
            <a:endParaRPr sz="2300">
              <a:solidFill>
                <a:schemeClr val="dk1"/>
              </a:solidFill>
            </a:endParaRPr>
          </a:p>
          <a:p>
            <a:pPr indent="0" lvl="0" marL="457200" rtl="0" algn="l">
              <a:spcBef>
                <a:spcPts val="0"/>
              </a:spcBef>
              <a:spcAft>
                <a:spcPts val="0"/>
              </a:spcAft>
              <a:buNone/>
            </a:pPr>
            <a:r>
              <a:t/>
            </a:r>
            <a:endParaRPr sz="325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Breakout!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research data?</a:t>
            </a:r>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b="1" lang="en" sz="3439">
                <a:solidFill>
                  <a:schemeClr val="dk1"/>
                </a:solidFill>
              </a:rPr>
              <a:t>Every research project seeks to investigate a research question. The materials that support the answering of a research question are considered data. This can include:</a:t>
            </a:r>
            <a:endParaRPr b="1" sz="3439">
              <a:solidFill>
                <a:schemeClr val="dk1"/>
              </a:solidFill>
            </a:endParaRPr>
          </a:p>
          <a:p>
            <a:pPr indent="0" lvl="0" marL="0" rtl="0" algn="l">
              <a:spcBef>
                <a:spcPts val="0"/>
              </a:spcBef>
              <a:spcAft>
                <a:spcPts val="0"/>
              </a:spcAft>
              <a:buNone/>
            </a:pPr>
            <a:r>
              <a:t/>
            </a:r>
            <a:endParaRPr sz="3439">
              <a:solidFill>
                <a:schemeClr val="dk1"/>
              </a:solidFill>
            </a:endParaRPr>
          </a:p>
          <a:p>
            <a:pPr indent="-332343" lvl="0" marL="457200" rtl="0" algn="l">
              <a:spcBef>
                <a:spcPts val="0"/>
              </a:spcBef>
              <a:spcAft>
                <a:spcPts val="0"/>
              </a:spcAft>
              <a:buClr>
                <a:schemeClr val="dk1"/>
              </a:buClr>
              <a:buSzPct val="100000"/>
              <a:buChar char="●"/>
            </a:pPr>
            <a:r>
              <a:rPr lang="en" sz="3439">
                <a:solidFill>
                  <a:schemeClr val="dk1"/>
                </a:solidFill>
              </a:rPr>
              <a:t>Spreadsheet data</a:t>
            </a:r>
            <a:endParaRPr sz="3439">
              <a:solidFill>
                <a:schemeClr val="dk1"/>
              </a:solidFill>
            </a:endParaRPr>
          </a:p>
          <a:p>
            <a:pPr indent="-332343" lvl="0" marL="457200" rtl="0" algn="l">
              <a:spcBef>
                <a:spcPts val="0"/>
              </a:spcBef>
              <a:spcAft>
                <a:spcPts val="0"/>
              </a:spcAft>
              <a:buClr>
                <a:schemeClr val="dk1"/>
              </a:buClr>
              <a:buSzPct val="100000"/>
              <a:buChar char="●"/>
            </a:pPr>
            <a:r>
              <a:rPr lang="en" sz="3439">
                <a:solidFill>
                  <a:schemeClr val="dk1"/>
                </a:solidFill>
              </a:rPr>
              <a:t>Audio recordings</a:t>
            </a:r>
            <a:endParaRPr sz="3439">
              <a:solidFill>
                <a:schemeClr val="dk1"/>
              </a:solidFill>
            </a:endParaRPr>
          </a:p>
          <a:p>
            <a:pPr indent="-332343" lvl="0" marL="457200" rtl="0" algn="l">
              <a:spcBef>
                <a:spcPts val="0"/>
              </a:spcBef>
              <a:spcAft>
                <a:spcPts val="0"/>
              </a:spcAft>
              <a:buClr>
                <a:schemeClr val="dk1"/>
              </a:buClr>
              <a:buSzPct val="100000"/>
              <a:buChar char="●"/>
            </a:pPr>
            <a:r>
              <a:rPr lang="en" sz="3439">
                <a:solidFill>
                  <a:schemeClr val="dk1"/>
                </a:solidFill>
              </a:rPr>
              <a:t>Video recordings</a:t>
            </a:r>
            <a:endParaRPr sz="3439">
              <a:solidFill>
                <a:schemeClr val="dk1"/>
              </a:solidFill>
            </a:endParaRPr>
          </a:p>
          <a:p>
            <a:pPr indent="-332343" lvl="0" marL="457200" rtl="0" algn="l">
              <a:spcBef>
                <a:spcPts val="0"/>
              </a:spcBef>
              <a:spcAft>
                <a:spcPts val="0"/>
              </a:spcAft>
              <a:buClr>
                <a:schemeClr val="dk1"/>
              </a:buClr>
              <a:buSzPct val="100000"/>
              <a:buChar char="●"/>
            </a:pPr>
            <a:r>
              <a:rPr lang="en" sz="3439">
                <a:solidFill>
                  <a:schemeClr val="dk1"/>
                </a:solidFill>
              </a:rPr>
              <a:t>Textual transcripts</a:t>
            </a:r>
            <a:endParaRPr sz="3439">
              <a:solidFill>
                <a:schemeClr val="dk1"/>
              </a:solidFill>
            </a:endParaRPr>
          </a:p>
          <a:p>
            <a:pPr indent="-332343" lvl="0" marL="457200" rtl="0" algn="l">
              <a:spcBef>
                <a:spcPts val="0"/>
              </a:spcBef>
              <a:spcAft>
                <a:spcPts val="0"/>
              </a:spcAft>
              <a:buClr>
                <a:schemeClr val="dk1"/>
              </a:buClr>
              <a:buSzPct val="100000"/>
              <a:buChar char="●"/>
            </a:pPr>
            <a:r>
              <a:rPr lang="en" sz="3439">
                <a:solidFill>
                  <a:schemeClr val="dk1"/>
                </a:solidFill>
              </a:rPr>
              <a:t>Images / photographs</a:t>
            </a:r>
            <a:endParaRPr sz="3439">
              <a:solidFill>
                <a:schemeClr val="dk1"/>
              </a:solidFill>
            </a:endParaRPr>
          </a:p>
          <a:p>
            <a:pPr indent="-332343" lvl="0" marL="457200" rtl="0" algn="l">
              <a:spcBef>
                <a:spcPts val="0"/>
              </a:spcBef>
              <a:spcAft>
                <a:spcPts val="0"/>
              </a:spcAft>
              <a:buClr>
                <a:schemeClr val="dk1"/>
              </a:buClr>
              <a:buSzPct val="100000"/>
              <a:buChar char="●"/>
            </a:pPr>
            <a:r>
              <a:rPr lang="en" sz="3439">
                <a:solidFill>
                  <a:schemeClr val="dk1"/>
                </a:solidFill>
              </a:rPr>
              <a:t>Corpora of text</a:t>
            </a:r>
            <a:endParaRPr sz="3439">
              <a:solidFill>
                <a:schemeClr val="dk1"/>
              </a:solidFill>
            </a:endParaRPr>
          </a:p>
          <a:p>
            <a:pPr indent="-332343" lvl="0" marL="457200" rtl="0" algn="l">
              <a:spcBef>
                <a:spcPts val="0"/>
              </a:spcBef>
              <a:spcAft>
                <a:spcPts val="0"/>
              </a:spcAft>
              <a:buClr>
                <a:schemeClr val="dk1"/>
              </a:buClr>
              <a:buSzPct val="100000"/>
              <a:buChar char="●"/>
            </a:pPr>
            <a:r>
              <a:rPr lang="en" sz="3439">
                <a:solidFill>
                  <a:schemeClr val="dk1"/>
                </a:solidFill>
              </a:rPr>
              <a:t>Computer code</a:t>
            </a:r>
            <a:endParaRPr sz="3439">
              <a:solidFill>
                <a:schemeClr val="dk1"/>
              </a:solidFill>
            </a:endParaRPr>
          </a:p>
          <a:p>
            <a:pPr indent="-332343" lvl="0" marL="457200" rtl="0" algn="l">
              <a:spcBef>
                <a:spcPts val="0"/>
              </a:spcBef>
              <a:spcAft>
                <a:spcPts val="0"/>
              </a:spcAft>
              <a:buClr>
                <a:schemeClr val="dk1"/>
              </a:buClr>
              <a:buSzPct val="100000"/>
              <a:buChar char="●"/>
            </a:pPr>
            <a:r>
              <a:rPr lang="en" sz="3439">
                <a:solidFill>
                  <a:schemeClr val="dk1"/>
                </a:solidFill>
              </a:rPr>
              <a:t>Marginalia (writing in the margins of books)</a:t>
            </a:r>
            <a:endParaRPr sz="3439">
              <a:solidFill>
                <a:schemeClr val="dk1"/>
              </a:solidFill>
            </a:endParaRPr>
          </a:p>
          <a:p>
            <a:pPr indent="-332343" lvl="0" marL="457200" rtl="0" algn="l">
              <a:spcBef>
                <a:spcPts val="0"/>
              </a:spcBef>
              <a:spcAft>
                <a:spcPts val="0"/>
              </a:spcAft>
              <a:buClr>
                <a:schemeClr val="dk1"/>
              </a:buClr>
              <a:buSzPct val="100000"/>
              <a:buChar char="●"/>
            </a:pPr>
            <a:r>
              <a:rPr lang="en" sz="3439">
                <a:solidFill>
                  <a:schemeClr val="dk1"/>
                </a:solidFill>
              </a:rPr>
              <a:t>Geographic information, such as coordinates</a:t>
            </a:r>
            <a:endParaRPr sz="3439">
              <a:solidFill>
                <a:schemeClr val="dk1"/>
              </a:solidFill>
            </a:endParaRPr>
          </a:p>
          <a:p>
            <a:pPr indent="-332343" lvl="0" marL="457200" rtl="0" algn="l">
              <a:spcBef>
                <a:spcPts val="0"/>
              </a:spcBef>
              <a:spcAft>
                <a:spcPts val="0"/>
              </a:spcAft>
              <a:buClr>
                <a:schemeClr val="dk1"/>
              </a:buClr>
              <a:buSzPct val="100000"/>
              <a:buChar char="●"/>
            </a:pPr>
            <a:r>
              <a:rPr lang="en" sz="3439">
                <a:solidFill>
                  <a:schemeClr val="dk1"/>
                </a:solidFill>
              </a:rPr>
              <a:t>Others?</a:t>
            </a:r>
            <a:endParaRPr sz="3439">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data are you working with?</a:t>
            </a:r>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3439">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en" sz="2000">
                <a:solidFill>
                  <a:schemeClr val="dk1"/>
                </a:solidFill>
              </a:rPr>
              <a:t>Share your answers in the chat, or raise a hand!</a:t>
            </a:r>
            <a:endParaRPr sz="20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RDM?</a:t>
            </a:r>
            <a:endParaRPr/>
          </a:p>
        </p:txBody>
      </p:sp>
      <p:sp>
        <p:nvSpPr>
          <p:cNvPr id="84" name="Google Shape;8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RDM involves the practices and activities over the research lifecycle that pertain to the management of research data, including planning, collecting, analyzing, documenting, storing, sharing, and preserving.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Ultimately, RDM is research.</a:t>
            </a:r>
            <a:endParaRPr b="1">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research data lifecycle</a:t>
            </a:r>
            <a:endParaRPr/>
          </a:p>
        </p:txBody>
      </p:sp>
      <p:pic>
        <p:nvPicPr>
          <p:cNvPr id="90" name="Google Shape;90;p19"/>
          <p:cNvPicPr preferRelativeResize="0"/>
          <p:nvPr/>
        </p:nvPicPr>
        <p:blipFill>
          <a:blip r:embed="rId3">
            <a:alphaModFix/>
          </a:blip>
          <a:stretch>
            <a:fillRect/>
          </a:stretch>
        </p:blipFill>
        <p:spPr>
          <a:xfrm>
            <a:off x="1716763" y="1079300"/>
            <a:ext cx="5710468" cy="382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Why Should You Care?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What does academic integrity mean to you?</a:t>
            </a:r>
            <a:endParaRPr/>
          </a:p>
        </p:txBody>
      </p:sp>
      <p:sp>
        <p:nvSpPr>
          <p:cNvPr id="101" name="Google Shape;10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2400">
                <a:solidFill>
                  <a:schemeClr val="dk1"/>
                </a:solidFill>
              </a:rPr>
              <a:t>Share your answers in the chat, or raise a hand!</a:t>
            </a:r>
            <a:endParaRPr sz="24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