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embeddedFontLst>
    <p:embeddedFont>
      <p:font typeface="Nunito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Nunito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Nunito-boldItalic.fntdata"/><Relationship Id="rId30" Type="http://schemas.openxmlformats.org/officeDocument/2006/relationships/font" Target="fonts/Nuni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deb5d3e49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deb5d3e49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deb5d3e49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deb5d3e49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eb5d3e49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deb5d3e49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eb5d3e49a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deb5d3e49a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deb5d3e49a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deb5d3e49a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deb5d3e49a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deb5d3e49a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eb5d3e49a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deb5d3e49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eb5d3e49a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deb5d3e49a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deb5d3e49a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deb5d3e49a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deb5d3e49a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deb5d3e49a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0f6f1d0fa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0f6f1d0fa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deb5d3e49a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deb5d3e49a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deb5d3e49a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deb5d3e49a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Cover at very high level with the note that we’ll be diving into each question throughout the program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deb5d3e49a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deb5d3e49a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0f6f1d0f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0f6f1d0f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d641d39b5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d641d39b5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d641d39b5f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d641d39b5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eb5d3e49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eb5d3e49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eb5d3e49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deb5d3e49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51fd6d97e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51fd6d97e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eb5d3e49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eb5d3e49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science.gc.ca/site/science/en/interagency-research-funding/policies-and-guidelines/research-data-management/tri-agency-research-data-management-policy" TargetMode="External"/><Relationship Id="rId4" Type="http://schemas.openxmlformats.org/officeDocument/2006/relationships/hyperlink" Target="https://science.gc.ca/site/science/en/interagency-research-funding/policies-and-guidelines/research-data-management/funding-opportunities-requiring-data-management-pla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F4252"/>
                </a:solidFill>
              </a:rPr>
              <a:t>Data Management Plans (DMPs)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group/lab requirements</a:t>
            </a:r>
            <a:endParaRPr/>
          </a:p>
        </p:txBody>
      </p:sp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20000"/>
          </a:bodyPr>
          <a:lstStyle/>
          <a:p>
            <a:pPr indent="-32929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964">
                <a:solidFill>
                  <a:schemeClr val="dk1"/>
                </a:solidFill>
              </a:rPr>
              <a:t>It is possible that your research lab or group may already have a data management plan in place.</a:t>
            </a:r>
            <a:endParaRPr sz="396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964">
              <a:solidFill>
                <a:schemeClr val="dk1"/>
              </a:solidFill>
            </a:endParaRPr>
          </a:p>
          <a:p>
            <a:pPr indent="-32929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964">
                <a:solidFill>
                  <a:schemeClr val="dk1"/>
                </a:solidFill>
              </a:rPr>
              <a:t>This can be at the project level, or perhaps at the group/lab level to outline best practices in things like:</a:t>
            </a:r>
            <a:endParaRPr sz="396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77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Onboarding/offboarding new students</a:t>
            </a:r>
            <a:endParaRPr sz="3230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Standardized file formats for specific data types</a:t>
            </a:r>
            <a:endParaRPr sz="3230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Standardized documentation</a:t>
            </a:r>
            <a:endParaRPr sz="3230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Version control</a:t>
            </a:r>
            <a:endParaRPr sz="3230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Training</a:t>
            </a:r>
            <a:endParaRPr sz="3230">
              <a:solidFill>
                <a:schemeClr val="dk1"/>
              </a:solidFill>
            </a:endParaRPr>
          </a:p>
          <a:p>
            <a:pPr indent="-310632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" sz="3230">
                <a:solidFill>
                  <a:schemeClr val="dk1"/>
                </a:solidFill>
              </a:rPr>
              <a:t>Etc </a:t>
            </a:r>
            <a:endParaRPr sz="323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you ever worked on a project or with a group that used a DMP?</a:t>
            </a:r>
            <a:endParaRPr/>
          </a:p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Share your answer in the chat, or raise a hand!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DMP Assistant</a:t>
            </a:r>
            <a:endParaRPr/>
          </a:p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DMP Assistant is a browser-based tool that helps you create a DMP using structured questions and guidance.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It is specifically created for Canadian research projects, and features templates for specific </a:t>
            </a:r>
            <a:r>
              <a:rPr lang="en">
                <a:solidFill>
                  <a:schemeClr val="dk1"/>
                </a:solidFill>
              </a:rPr>
              <a:t>institutions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lang="en">
                <a:solidFill>
                  <a:schemeClr val="dk1"/>
                </a:solidFill>
              </a:rPr>
              <a:t>disciplines</a:t>
            </a:r>
            <a:r>
              <a:rPr lang="en">
                <a:solidFill>
                  <a:schemeClr val="dk1"/>
                </a:solidFill>
              </a:rPr>
              <a:t>, as well as exemplars for guidance.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DMP Assistant</a:t>
            </a:r>
            <a:endParaRPr/>
          </a:p>
        </p:txBody>
      </p:sp>
      <p:sp>
        <p:nvSpPr>
          <p:cNvPr id="125" name="Google Shape;12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We’ll be using the Alliance Template for this program.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Contains 21 questions across 7 topical areas in RDM.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Each question provides guidance and links to examples/documentation.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DMP Assistant</a:t>
            </a:r>
            <a:endParaRPr/>
          </a:p>
        </p:txBody>
      </p:sp>
      <p:sp>
        <p:nvSpPr>
          <p:cNvPr id="131" name="Google Shape;131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Data Collection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Documentation and Metadata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Storage and Backup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Preservation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Sharing and Reuse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Responsibilities</a:t>
            </a:r>
            <a:r>
              <a:rPr lang="en" sz="2134">
                <a:solidFill>
                  <a:schemeClr val="dk1"/>
                </a:solidFill>
              </a:rPr>
              <a:t> and Resources</a:t>
            </a:r>
            <a:endParaRPr sz="2134">
              <a:solidFill>
                <a:schemeClr val="dk1"/>
              </a:solidFill>
            </a:endParaRPr>
          </a:p>
          <a:p>
            <a:pPr indent="-3437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2134">
                <a:solidFill>
                  <a:schemeClr val="dk1"/>
                </a:solidFill>
              </a:rPr>
              <a:t>Ethics and Legal Compliance </a:t>
            </a:r>
            <a:endParaRPr sz="213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collection</a:t>
            </a:r>
            <a:endParaRPr/>
          </a:p>
        </p:txBody>
      </p:sp>
      <p:sp>
        <p:nvSpPr>
          <p:cNvPr id="137" name="Google Shape;13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-34877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028">
                <a:solidFill>
                  <a:schemeClr val="dk1"/>
                </a:solidFill>
              </a:rPr>
              <a:t>What types of data will you collect, create, link to, acquire and/or record?</a:t>
            </a:r>
            <a:endParaRPr sz="3028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-34877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028">
                <a:solidFill>
                  <a:schemeClr val="dk1"/>
                </a:solidFill>
              </a:rPr>
              <a:t>What file formats will your data be collected in? Will these formats allow for data re-use, sharing and long-term access to the data?</a:t>
            </a:r>
            <a:endParaRPr sz="3028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-34877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028">
                <a:solidFill>
                  <a:schemeClr val="dk1"/>
                </a:solidFill>
              </a:rPr>
              <a:t>What conventions and procedures will you use to structure, name and version-control your files to help you and others better understand how your data are organized?</a:t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Documentation and Metadata</a:t>
            </a:r>
            <a:endParaRPr/>
          </a:p>
        </p:txBody>
      </p:sp>
      <p:sp>
        <p:nvSpPr>
          <p:cNvPr id="143" name="Google Shape;143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-34360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813">
                <a:solidFill>
                  <a:schemeClr val="dk1"/>
                </a:solidFill>
              </a:rPr>
              <a:t>What documentation will be needed for the data to be read and interpreted correctly in the future?</a:t>
            </a:r>
            <a:endParaRPr sz="3813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-34360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813">
                <a:solidFill>
                  <a:schemeClr val="dk1"/>
                </a:solidFill>
              </a:rPr>
              <a:t>How will you make sure that documentation is created or captured consistently throughout your project?</a:t>
            </a:r>
            <a:endParaRPr sz="3813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-34360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813">
                <a:solidFill>
                  <a:schemeClr val="dk1"/>
                </a:solidFill>
              </a:rPr>
              <a:t>I</a:t>
            </a:r>
            <a:r>
              <a:rPr lang="en" sz="3813">
                <a:solidFill>
                  <a:schemeClr val="dk1"/>
                </a:solidFill>
              </a:rPr>
              <a:t>f you are using a metadata standard and/or tools to document and describe your data, please list here.</a:t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Storage and Backup</a:t>
            </a:r>
            <a:endParaRPr/>
          </a:p>
        </p:txBody>
      </p:sp>
      <p:sp>
        <p:nvSpPr>
          <p:cNvPr id="149" name="Google Shape;149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What are the anticipated storage requirements for your project, in terms of storage space (in megabytes, gigabytes, terabytes, etc.) and the length of time you will be storing it?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How and where will your data be stored and backed up during your research project?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How will the research team and other collaborators access, modify, and contribute data throughout the project?</a:t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Preservation</a:t>
            </a:r>
            <a:endParaRPr/>
          </a:p>
        </p:txBody>
      </p:sp>
      <p:sp>
        <p:nvSpPr>
          <p:cNvPr id="155" name="Google Shape;155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/>
          </a:bodyPr>
          <a:lstStyle/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Where will you deposit your data for long-term preservation and access at the end of your research project?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Indicate how you will ensure your data is preservation ready. Consider preservation-friendly file formats, ensuring file integrity, anonymization and de-identification, inclusion of supporting documentation.</a:t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Sharing and Reuse</a:t>
            </a:r>
            <a:endParaRPr/>
          </a:p>
        </p:txBody>
      </p:sp>
      <p:sp>
        <p:nvSpPr>
          <p:cNvPr id="161" name="Google Shape;161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What data will you be sharing and in what form? (e.g. raw, processed, analyzed, final).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Have you considered what type of end-user license to include with your data?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What steps will be taken to help the research community know that your data exists?</a:t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3F4252"/>
                </a:solidFill>
              </a:rPr>
              <a:t>Session Objectives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60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7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By the end of this session, you’ll be able to:</a:t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202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57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Identify data management plans (DMPs) as a way to maintain good RDM practices.</a:t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202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57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Recognize the main questions and considerations of a DMP.</a:t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202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57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Use the DMP Assistant to start a data management plan.</a:t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20293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unito"/>
              <a:buChar char="●"/>
            </a:pPr>
            <a:r>
              <a:rPr lang="en" sz="5776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Fill out the DMP sections on data collection, storage, ethics and legal compliance for the example research project using the DMP Assistant.</a:t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776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76"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Responsibilities and Resources</a:t>
            </a:r>
            <a:endParaRPr/>
          </a:p>
        </p:txBody>
      </p:sp>
      <p:sp>
        <p:nvSpPr>
          <p:cNvPr id="167" name="Google Shape;167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Identify who will be responsible for managing this project's data during and after the project and the major data management tasks for which they will be responsible.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How will responsibilities for managing data activities be handled if substantive changes happen in the personnel overseeing the project's data, including a change of Principal Investigator?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What resources will you require to implement your data management plan? What do you estimate the overall cost for data management to be?</a:t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Ethics and Legal Compliance</a:t>
            </a:r>
            <a:endParaRPr/>
          </a:p>
        </p:txBody>
      </p:sp>
      <p:sp>
        <p:nvSpPr>
          <p:cNvPr id="173" name="Google Shape;173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If your research project includes sensitive data, how will you ensure that it is securely managed and accessible only to approved members of the project?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If applicable, what strategies will you undertake to address secondary uses of sensitive data</a:t>
            </a:r>
            <a:endParaRPr sz="7544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-34835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7544">
                <a:solidFill>
                  <a:schemeClr val="dk1"/>
                </a:solidFill>
              </a:rPr>
              <a:t>How will you manage legal, ethical, and intellectual property issues?</a:t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Activity!</a:t>
            </a:r>
            <a:endParaRPr/>
          </a:p>
        </p:txBody>
      </p:sp>
      <p:sp>
        <p:nvSpPr>
          <p:cNvPr id="179" name="Google Shape;179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831">
                <a:solidFill>
                  <a:schemeClr val="dk1"/>
                </a:solidFill>
              </a:rPr>
              <a:t>Let’s jump into the DMP Assistant for a live demo, and then we’ll start filling out some sections.</a:t>
            </a:r>
            <a:endParaRPr sz="583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83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831">
                <a:solidFill>
                  <a:schemeClr val="dk1"/>
                </a:solidFill>
              </a:rPr>
              <a:t>This will be our first encounter with the DMP Assistant, but as we move through the course content we’ll keep revisiting it to add more information</a:t>
            </a:r>
            <a:r>
              <a:rPr lang="en" sz="3600">
                <a:solidFill>
                  <a:schemeClr val="dk1"/>
                </a:solidFill>
              </a:rPr>
              <a:t>.</a:t>
            </a:r>
            <a:endParaRPr sz="3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44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13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Based on what we’ve talked about so far, what do you think a data management plan is?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kind of information would you put it in?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88275" y="2962325"/>
            <a:ext cx="8520600" cy="9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</a:rPr>
              <a:t>Share your answers in the chat, or raise a hand!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DMP?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DMP?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>
                <a:solidFill>
                  <a:schemeClr val="dk1"/>
                </a:solidFill>
              </a:rPr>
              <a:t>A DMP is a document that outlines how research data will be managed during and after a project’s completion. </a:t>
            </a:r>
            <a:endParaRPr b="1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It doesn’t need to be perfect at the first go, and it is likely that it will need to be updated to reflect changes and pivots as your research progresses.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DMP?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Every DMP will be unique, but they aim to: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Help you identify services, tools, workflows, and practices that are best suited to your work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Save you time and headaches by anticipating bottlenecks or issues before they occur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Enable the preservation of your research data through purposeful planning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Promote the transparency and reproducibility of your research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Create a DMP?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create a DMP?</a:t>
            </a:r>
            <a:endParaRPr/>
          </a:p>
        </p:txBody>
      </p:sp>
      <p:sp>
        <p:nvSpPr>
          <p:cNvPr id="95" name="Google Shape;95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Most people create DMPs because they were told to, either by funders, supervisors, or some other body.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Whether you are told to or not, having a DMP is a helpful piece of research planning that will improve the quality of your research.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Funder requirements</a:t>
            </a:r>
            <a:endParaRPr/>
          </a:p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</a:t>
            </a:r>
            <a:r>
              <a:rPr lang="en" u="sng">
                <a:solidFill>
                  <a:schemeClr val="hlink"/>
                </a:solidFill>
                <a:hlinkClick r:id="rId3"/>
              </a:rPr>
              <a:t>Tri-Agency RDM Polic</a:t>
            </a:r>
            <a:r>
              <a:rPr lang="en">
                <a:solidFill>
                  <a:schemeClr val="dk1"/>
                </a:solidFill>
              </a:rPr>
              <a:t>y has begun rolling out the DMP requirement for certain grant opportunities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See here for a full list of Tri-Agency competitions that require DMPs</a:t>
            </a:r>
            <a:r>
              <a:rPr lang="en">
                <a:solidFill>
                  <a:schemeClr val="dk1"/>
                </a:solidFill>
              </a:rPr>
              <a:t> (link available on webpage)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