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Nuni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Nunito-bold.fntdata"/><Relationship Id="rId23" Type="http://schemas.openxmlformats.org/officeDocument/2006/relationships/font" Target="fonts/Nuni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Nunito-boldItalic.fntdata"/><Relationship Id="rId25"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orcid.org/" TargetMode="External"/><Relationship Id="rId3" Type="http://schemas.openxmlformats.org/officeDocument/2006/relationships/hyperlink" Target="https://subjectguides.uwaterloo.ca/orcid" TargetMode="External"/><Relationship Id="rId4" Type="http://schemas.openxmlformats.org/officeDocument/2006/relationships/hyperlink" Target="https://creativecommons.org/choose/"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d675d2c4de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d675d2c4de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d675d2c4de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d675d2c4d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d675d2c4de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d675d2c4de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rPr lang="en">
                <a:solidFill>
                  <a:schemeClr val="dk1"/>
                </a:solidFill>
              </a:rPr>
              <a:t>Title: This could be for the dataset or a project title.</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Contact/author information: Information about the researcher(s) on a project detailing their role(s) and basic contact information. Tip: Include </a:t>
            </a:r>
            <a:r>
              <a:rPr lang="en" u="sng">
                <a:solidFill>
                  <a:srgbClr val="1155CC"/>
                </a:solidFill>
                <a:hlinkClick r:id="rId2">
                  <a:extLst>
                    <a:ext uri="{A12FA001-AC4F-418D-AE19-62706E023703}">
                      <ahyp:hlinkClr val="tx"/>
                    </a:ext>
                  </a:extLst>
                </a:hlinkClick>
              </a:rPr>
              <a:t>ORCID numbers</a:t>
            </a:r>
            <a:r>
              <a:rPr lang="en">
                <a:solidFill>
                  <a:schemeClr val="dk1"/>
                </a:solidFill>
              </a:rPr>
              <a:t> when possible (learn more about the </a:t>
            </a:r>
            <a:r>
              <a:rPr lang="en" u="sng">
                <a:solidFill>
                  <a:srgbClr val="1155CC"/>
                </a:solidFill>
                <a:hlinkClick r:id="rId3">
                  <a:extLst>
                    <a:ext uri="{A12FA001-AC4F-418D-AE19-62706E023703}">
                      <ahyp:hlinkClr val="tx"/>
                    </a:ext>
                  </a:extLst>
                </a:hlinkClick>
              </a:rPr>
              <a:t>benefits of ORCIDs</a:t>
            </a:r>
            <a:r>
              <a:rPr lang="en">
                <a:solidFill>
                  <a:schemeClr val="dk1"/>
                </a:solidFill>
              </a:rPr>
              <a:t>).</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Description/summary: Brief description of what the README documents and supports.</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Software: Include software names and version numbers, with the associated file extensions.</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File and folder structure: List all files and folders contained in the dataset along with a brief description. Include information about the relationship between files if applicable.</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Naming conventions: Include description for any abbreviations used in your filenames.</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Description of variables [if applicable]: Include full names and definitions of column headings for tabular data and spell out abbreviated words. </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Methods: Include a cleaning and analysis script if applicable.</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Data cleaning, analysis, manipulation, modifications, anonymization process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Data collection, protocols, sampling, instrument specifics </a:t>
            </a:r>
            <a:endParaRPr>
              <a:solidFill>
                <a:schemeClr val="dk1"/>
              </a:solidFill>
            </a:endParaRPr>
          </a:p>
          <a:p>
            <a:pPr indent="0" lvl="0" marL="9144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Data confidentiality and permissions: Detail and restrictions about the confidentiality of the data or who can/cannot access it.</a:t>
            </a:r>
            <a:endParaRPr>
              <a:solidFill>
                <a:schemeClr val="dk1"/>
              </a:solidFill>
            </a:endParaRPr>
          </a:p>
          <a:p>
            <a:pPr indent="0" lvl="0" marL="457200" rtl="0" algn="l">
              <a:lnSpc>
                <a:spcPct val="115000"/>
              </a:lnSpc>
              <a:spcBef>
                <a:spcPts val="0"/>
              </a:spcBef>
              <a:spcAft>
                <a:spcPts val="0"/>
              </a:spcAft>
              <a:buClr>
                <a:schemeClr val="dk1"/>
              </a:buClr>
              <a:buSzPts val="1100"/>
              <a:buFont typeface="Arial"/>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License &amp; reuse information: A license defines what can and cannot be done with your data once made freely available. The most common data licenses are Creative Commons (CC) licenses. (</a:t>
            </a:r>
            <a:r>
              <a:rPr lang="en" u="sng">
                <a:solidFill>
                  <a:schemeClr val="dk1"/>
                </a:solidFill>
                <a:hlinkClick r:id="rId4">
                  <a:extLst>
                    <a:ext uri="{A12FA001-AC4F-418D-AE19-62706E023703}">
                      <ahyp:hlinkClr val="tx"/>
                    </a:ext>
                  </a:extLst>
                </a:hlinkClick>
              </a:rPr>
              <a:t>https://creativecommons.org/choose/</a:t>
            </a:r>
            <a:r>
              <a:rPr lang="en">
                <a:solidFill>
                  <a:schemeClr val="dk1"/>
                </a:solidFill>
              </a:rPr>
              <a:t>).</a:t>
            </a:r>
            <a:endParaRPr b="1">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d675d2c4de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d675d2c4de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1" marL="914400" rtl="0" algn="l">
              <a:lnSpc>
                <a:spcPct val="115000"/>
              </a:lnSpc>
              <a:spcBef>
                <a:spcPts val="0"/>
              </a:spcBef>
              <a:spcAft>
                <a:spcPts val="0"/>
              </a:spcAft>
              <a:buClr>
                <a:schemeClr val="dk1"/>
              </a:buClr>
              <a:buSzPts val="1100"/>
              <a:buChar char="○"/>
            </a:pPr>
            <a:r>
              <a:rPr lang="en">
                <a:solidFill>
                  <a:schemeClr val="dk1"/>
                </a:solidFill>
              </a:rPr>
              <a:t>Be plain text (use either.txt or .md files).</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Tip: Creating your README files in a notebook or simple text editor is a great option.</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Appear at the top of a file list and be easy to find.</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Tip: Use force ordering and prepend filename with an underscore (_README.txt) or three dashes (---README---.txt). </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Should be updated regularly to ensure accuracy.</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Tip: Don’t forget to include a date that th</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d675d2c4de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d675d2c4de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t/>
            </a:r>
            <a:endParaRPr b="1">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d675d2c4de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d675d2c4de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a:solidFill>
                <a:schemeClr val="dk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d675d2c4de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d675d2c4de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d675d2c4de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d675d2c4de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0f6f1d0fa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0f6f1d0fa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50f6f1d0f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50f6f1d0f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d641d39b5f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d641d39b5f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d641d39b5f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d641d39b5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d675d2c4d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d675d2c4d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d675d2c4d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d675d2c4d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675d2c4de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d675d2c4de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rPr b="1" lang="en">
                <a:solidFill>
                  <a:schemeClr val="dk1"/>
                </a:solidFill>
              </a:rPr>
              <a:t>README file: </a:t>
            </a:r>
            <a:r>
              <a:rPr lang="en">
                <a:solidFill>
                  <a:schemeClr val="dk1"/>
                </a:solidFill>
              </a:rPr>
              <a:t>A plain text file that contains detailed information about datasets or code. It is designed to help users understand what is required to use and interpret the files.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Data dictionary: </a:t>
            </a:r>
            <a:r>
              <a:rPr lang="en">
                <a:solidFill>
                  <a:schemeClr val="dk1"/>
                </a:solidFill>
              </a:rPr>
              <a:t>A machine-readable document that contains detailed information about the technical structure of a dataset, in addition to its contents.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Codebook: </a:t>
            </a:r>
            <a:r>
              <a:rPr lang="en">
                <a:solidFill>
                  <a:schemeClr val="dk1"/>
                </a:solidFill>
              </a:rPr>
              <a:t>A human-readable document that describes a dataset and includes details about its contents and design.</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Code file / script:</a:t>
            </a:r>
            <a:r>
              <a:rPr lang="en">
                <a:solidFill>
                  <a:schemeClr val="dk1"/>
                </a:solidFill>
              </a:rPr>
              <a:t> A document that contains the computer code or scripts used to clean, interpret, or manipulate a dataset. This document should include the dependencies required to execute your code, as well as comments that describe what the code does.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Standard operating procedures (SOPs): </a:t>
            </a:r>
            <a:r>
              <a:rPr lang="en">
                <a:solidFill>
                  <a:schemeClr val="dk1"/>
                </a:solidFill>
              </a:rPr>
              <a:t>These are documents that describe lab or research group procedures. They include detailed instructions to track routine operations, processes, and practices.</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a:solidFill>
                  <a:schemeClr val="dk1"/>
                </a:solidFill>
              </a:rPr>
              <a:t>For the purpose of this course, we’re going to focus on the README file, noting that your discipline may require different or additional forms of documentation.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d675d2c4de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d675d2c4de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alliance-rdm-gdr.github.io/rdm-jumpstart/qmd/Day01/Day01_Lesson4.html#activity---explore-data-documentation" TargetMode="External"/><Relationship Id="rId4" Type="http://schemas.openxmlformats.org/officeDocument/2006/relationships/hyperlink" Target="https://alliance-rdm-gdr.github.io/rdm-jumpstart/qmd/Day01/Day01_Lesson4.html#activity---explore-data-documentatio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cornell.app.box.com/v/ReadmeTemplat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400">
                <a:solidFill>
                  <a:srgbClr val="3F4252"/>
                </a:solidFill>
              </a:rPr>
              <a:t>Data Documentation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README Files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a README file?</a:t>
            </a:r>
            <a:endParaRPr/>
          </a:p>
        </p:txBody>
      </p:sp>
      <p:sp>
        <p:nvSpPr>
          <p:cNvPr id="113" name="Google Shape;113;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A plain text file that adds context to a collection of files to help ensure that they can be navigated, interpreted, and understood</a:t>
            </a:r>
            <a:endParaRPr>
              <a:solidFill>
                <a:schemeClr val="dk1"/>
              </a:solidFill>
            </a:endParaRPr>
          </a:p>
          <a:p>
            <a:pPr indent="0" lvl="0" marL="4572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Depending on the nature of the files/project, README files may include slightly different information, but there are some standard fields that cover the basics:</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a README file?</a:t>
            </a:r>
            <a:endParaRPr/>
          </a:p>
        </p:txBody>
      </p:sp>
      <p:sp>
        <p:nvSpPr>
          <p:cNvPr id="119" name="Google Shape;119;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8" lvl="0" marL="457200" rtl="0" algn="l">
              <a:spcBef>
                <a:spcPts val="0"/>
              </a:spcBef>
              <a:spcAft>
                <a:spcPts val="0"/>
              </a:spcAft>
              <a:buClr>
                <a:schemeClr val="dk1"/>
              </a:buClr>
              <a:buSzPct val="100000"/>
              <a:buChar char="●"/>
            </a:pPr>
            <a:r>
              <a:rPr lang="en">
                <a:solidFill>
                  <a:schemeClr val="dk1"/>
                </a:solidFill>
              </a:rPr>
              <a:t>Title</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Contact/author</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Description</a:t>
            </a:r>
            <a:r>
              <a:rPr lang="en">
                <a:solidFill>
                  <a:schemeClr val="dk1"/>
                </a:solidFill>
              </a:rPr>
              <a:t>/summary of project</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Software</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File and folder structure</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Naming conventions</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Description of variables</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Methods</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Data confidentiality and permissions</a:t>
            </a:r>
            <a:endParaRPr>
              <a:solidFill>
                <a:schemeClr val="dk1"/>
              </a:solidFill>
            </a:endParaRPr>
          </a:p>
          <a:p>
            <a:pPr indent="-334328" lvl="0" marL="457200" rtl="0" algn="l">
              <a:spcBef>
                <a:spcPts val="0"/>
              </a:spcBef>
              <a:spcAft>
                <a:spcPts val="0"/>
              </a:spcAft>
              <a:buClr>
                <a:schemeClr val="dk1"/>
              </a:buClr>
              <a:buSzPct val="100000"/>
              <a:buChar char="●"/>
            </a:pPr>
            <a:r>
              <a:rPr lang="en">
                <a:solidFill>
                  <a:schemeClr val="dk1"/>
                </a:solidFill>
              </a:rPr>
              <a:t>License and reuse information</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create a README</a:t>
            </a:r>
            <a:endParaRPr/>
          </a:p>
        </p:txBody>
      </p:sp>
      <p:sp>
        <p:nvSpPr>
          <p:cNvPr id="125" name="Google Shape;125;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README files should:</a:t>
            </a:r>
            <a:endParaRPr>
              <a:solidFill>
                <a:schemeClr val="dk1"/>
              </a:solidFill>
            </a:endParaRPr>
          </a:p>
          <a:p>
            <a:pPr indent="0" lvl="0" marL="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Be plain text</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Appear at the top of a file list and be easy to find</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Tip: Use forced order and prepend filename with an underscore (Ex: </a:t>
            </a:r>
            <a:r>
              <a:rPr b="1" lang="en">
                <a:solidFill>
                  <a:schemeClr val="dk1"/>
                </a:solidFill>
              </a:rPr>
              <a:t>_README.txt</a:t>
            </a:r>
            <a:r>
              <a:rPr lang="en">
                <a:solidFill>
                  <a:schemeClr val="dk1"/>
                </a:solidFill>
              </a:rPr>
              <a:t>)</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Be updated regularly to ensure accuracy</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create a README file</a:t>
            </a:r>
            <a:endParaRPr/>
          </a:p>
        </p:txBody>
      </p:sp>
      <p:sp>
        <p:nvSpPr>
          <p:cNvPr id="131" name="Google Shape;131;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README files </a:t>
            </a:r>
            <a:r>
              <a:rPr b="1" lang="en">
                <a:solidFill>
                  <a:schemeClr val="dk1"/>
                </a:solidFill>
              </a:rPr>
              <a:t>should not:</a:t>
            </a:r>
            <a:endParaRPr b="1">
              <a:solidFill>
                <a:schemeClr val="dk1"/>
              </a:solidFill>
            </a:endParaRPr>
          </a:p>
          <a:p>
            <a:pPr indent="0" lvl="0" marL="0" rtl="0" algn="l">
              <a:spcBef>
                <a:spcPts val="0"/>
              </a:spcBef>
              <a:spcAft>
                <a:spcPts val="0"/>
              </a:spcAft>
              <a:buNone/>
            </a:pPr>
            <a:r>
              <a:t/>
            </a:r>
            <a:endParaRPr b="1">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Include excessive formatting</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Include irrelevant information</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Include pictures or visual data</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Activity: Data Documentation </a:t>
            </a:r>
            <a:endParaRPr/>
          </a:p>
        </p:txBody>
      </p:sp>
      <p:sp>
        <p:nvSpPr>
          <p:cNvPr id="137" name="Google Shape;137;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500">
                <a:solidFill>
                  <a:schemeClr val="dk1"/>
                </a:solidFill>
              </a:rPr>
              <a:t>To better understand how you can document your own project, it is helpful to see how other projects have documented their data. In this activity, you will look at the documentation of different datasets, and discuss some of the characteristics of the documentation as well as any positive or negative aspects that you see.</a:t>
            </a:r>
            <a:endParaRPr sz="15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spcBef>
                <a:spcPts val="0"/>
              </a:spcBef>
              <a:spcAft>
                <a:spcPts val="0"/>
              </a:spcAft>
              <a:buNone/>
            </a:pPr>
            <a:r>
              <a:rPr lang="en" sz="1500">
                <a:solidFill>
                  <a:schemeClr val="dk1"/>
                </a:solidFill>
              </a:rPr>
              <a:t>First, choose one of the following datasets to inspect. You will have ten minutes to read through its documentation and files. Although some people in your break-our group will inspect the same dataset, make sure that each dataset is inspected by at least one person in your group.</a:t>
            </a:r>
            <a:endParaRPr sz="1500">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lang="en">
                <a:solidFill>
                  <a:schemeClr val="dk1"/>
                </a:solidFill>
              </a:rPr>
              <a:t>Find the links on the webpage: </a:t>
            </a:r>
            <a:r>
              <a:rPr lang="en" u="sng">
                <a:solidFill>
                  <a:schemeClr val="hlink"/>
                </a:solidFill>
                <a:hlinkClick r:id="rId3"/>
              </a:rPr>
              <a:t>Activity</a:t>
            </a:r>
            <a:r>
              <a:rPr lang="en" u="sng">
                <a:solidFill>
                  <a:schemeClr val="hlink"/>
                </a:solidFill>
                <a:hlinkClick r:id="rId4"/>
              </a:rPr>
              <a:t> - explore data documentation</a:t>
            </a:r>
            <a:r>
              <a:rPr lang="en">
                <a:solidFill>
                  <a:schemeClr val="dk1"/>
                </a:solidFill>
              </a:rPr>
              <a:t> </a:t>
            </a:r>
            <a:endParaRPr>
              <a:solidFill>
                <a:schemeClr val="dk1"/>
              </a:solidFill>
              <a:highlight>
                <a:srgbClr val="FFFF00"/>
              </a:highlight>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8"/>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Preparing for Day 2</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Preparing for day 2</a:t>
            </a:r>
            <a:endParaRPr/>
          </a:p>
        </p:txBody>
      </p:sp>
      <p:sp>
        <p:nvSpPr>
          <p:cNvPr id="148" name="Google Shape;148;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500">
                <a:solidFill>
                  <a:schemeClr val="dk1"/>
                </a:solidFill>
              </a:rPr>
              <a:t>In the next session, we will use what we have learned so far about data documentation to create a README file for the example project of this course. To prepare for this, make sure to do the following before the start of next day:</a:t>
            </a:r>
            <a:endParaRPr sz="15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spcBef>
                <a:spcPts val="0"/>
              </a:spcBef>
              <a:spcAft>
                <a:spcPts val="0"/>
              </a:spcAft>
              <a:buNone/>
            </a:pPr>
            <a:r>
              <a:rPr lang="en" sz="1500">
                <a:solidFill>
                  <a:schemeClr val="dk1"/>
                </a:solidFill>
              </a:rPr>
              <a:t>- Download the </a:t>
            </a:r>
            <a:r>
              <a:rPr lang="en" sz="1500" u="sng">
                <a:solidFill>
                  <a:schemeClr val="hlink"/>
                </a:solidFill>
                <a:hlinkClick r:id="rId3"/>
              </a:rPr>
              <a:t>README file template</a:t>
            </a:r>
            <a:endParaRPr sz="1500">
              <a:solidFill>
                <a:schemeClr val="dk1"/>
              </a:solidFill>
              <a:highlight>
                <a:srgbClr val="FFFF00"/>
              </a:highlight>
            </a:endParaRPr>
          </a:p>
          <a:p>
            <a:pPr indent="0" lvl="0" marL="0" rtl="0" algn="l">
              <a:spcBef>
                <a:spcPts val="0"/>
              </a:spcBef>
              <a:spcAft>
                <a:spcPts val="0"/>
              </a:spcAft>
              <a:buNone/>
            </a:pPr>
            <a:r>
              <a:rPr lang="en" sz="1500">
                <a:solidFill>
                  <a:schemeClr val="dk1"/>
                </a:solidFill>
              </a:rPr>
              <a:t>- Have the README template open in a text editor so it is ready for the start of the next session.</a:t>
            </a:r>
            <a:endParaRPr sz="15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Session Objectives</a:t>
            </a:r>
            <a:endParaRPr/>
          </a:p>
        </p:txBody>
      </p:sp>
      <p:sp>
        <p:nvSpPr>
          <p:cNvPr id="61" name="Google Shape;61;p1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 sz="5776">
                <a:solidFill>
                  <a:schemeClr val="dk1"/>
                </a:solidFill>
                <a:latin typeface="Nunito"/>
                <a:ea typeface="Nunito"/>
                <a:cs typeface="Nunito"/>
                <a:sym typeface="Nunito"/>
              </a:rPr>
              <a:t>By the end of this session, you’ll be able to:</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Examine metadata documentation of example projects.</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Explain the purpose of documenting research projects and data.</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Differentiate between project- and data-level documentation.</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List the main contents of README and data dictionary files.</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Explain the difference and give examples of human-readable and machine-readable metadata.</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Have you ever gone back to a spreadsheet you’ve created and can’t determine the meaning of your variables or formulas?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Have you found/received data that was confusing or vague?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67" name="Google Shape;67;p15"/>
          <p:cNvSpPr txBox="1"/>
          <p:nvPr>
            <p:ph idx="1" type="body"/>
          </p:nvPr>
        </p:nvSpPr>
        <p:spPr>
          <a:xfrm>
            <a:off x="265750" y="3161450"/>
            <a:ext cx="8520600" cy="9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2000">
                <a:solidFill>
                  <a:schemeClr val="dk1"/>
                </a:solidFill>
              </a:rPr>
              <a:t>Share your answers in the chat, or raise a hand!</a:t>
            </a:r>
            <a:endParaRPr b="1" sz="20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What is Data Documentation?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data documentation?</a:t>
            </a:r>
            <a:endParaRPr/>
          </a:p>
        </p:txBody>
      </p:sp>
      <p:sp>
        <p:nvSpPr>
          <p:cNvPr id="78" name="Google Shape;78;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Data documentation is exactly what it sounds like: a way to document data</a:t>
            </a:r>
            <a:endParaRPr>
              <a:solidFill>
                <a:schemeClr val="dk1"/>
              </a:solidFill>
            </a:endParaRPr>
          </a:p>
          <a:p>
            <a:pPr indent="0" lvl="0" marL="4572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goal of data documentation is to provide descriptions about data so that it can be correctly interpreted and reused in the future</a:t>
            </a:r>
            <a:endParaRPr>
              <a:solidFill>
                <a:schemeClr val="dk1"/>
              </a:solidFill>
            </a:endParaRPr>
          </a:p>
          <a:p>
            <a:pPr indent="0" lvl="0" marL="4572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This can be both for other people, but also for your future self</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data documentation?</a:t>
            </a:r>
            <a:endParaRPr/>
          </a:p>
        </p:txBody>
      </p:sp>
      <p:sp>
        <p:nvSpPr>
          <p:cNvPr id="84" name="Google Shape;84;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Data documentation is exactly what it sounds like: a way to document data</a:t>
            </a:r>
            <a:endParaRPr>
              <a:solidFill>
                <a:schemeClr val="dk1"/>
              </a:solidFill>
            </a:endParaRPr>
          </a:p>
          <a:p>
            <a:pPr indent="0" lvl="0" marL="4572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goal of data documentation is to provide descriptions about data so that it can be correctly navigated, interpreted, and reused in the future</a:t>
            </a:r>
            <a:endParaRPr>
              <a:solidFill>
                <a:schemeClr val="dk1"/>
              </a:solidFill>
            </a:endParaRPr>
          </a:p>
          <a:p>
            <a:pPr indent="0" lvl="0" marL="457200" rtl="0" algn="l">
              <a:spcBef>
                <a:spcPts val="0"/>
              </a:spcBef>
              <a:spcAft>
                <a:spcPts val="0"/>
              </a:spcAft>
              <a:buNone/>
            </a:pPr>
            <a:r>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This can be both for other people, but also for your future self</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Types of Documentation</a:t>
            </a:r>
            <a:endParaRPr/>
          </a:p>
        </p:txBody>
      </p:sp>
      <p:sp>
        <p:nvSpPr>
          <p:cNvPr id="90" name="Google Shape;90;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There are various ways to document data which are determined by:</a:t>
            </a:r>
            <a:endParaRPr>
              <a:solidFill>
                <a:schemeClr val="dk1"/>
              </a:solidFill>
            </a:endParaRPr>
          </a:p>
          <a:p>
            <a:pPr indent="0" lvl="0" marL="457200" rtl="0" algn="l">
              <a:spcBef>
                <a:spcPts val="0"/>
              </a:spcBef>
              <a:spcAft>
                <a:spcPts val="0"/>
              </a:spcAft>
              <a:buNone/>
            </a:pPr>
            <a:r>
              <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Disciplinary norms and requirements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Standard group or lab practices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Types of data (e.g. tabular vs. qualitative data)</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Internal or external purposes (working with your research group or sharing broadly)</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Types of Documentation</a:t>
            </a:r>
            <a:endParaRPr/>
          </a:p>
        </p:txBody>
      </p:sp>
      <p:sp>
        <p:nvSpPr>
          <p:cNvPr id="96" name="Google Shape;96;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Clr>
                <a:schemeClr val="dk1"/>
              </a:buClr>
              <a:buSzPts val="1800"/>
              <a:buChar char="●"/>
            </a:pPr>
            <a:r>
              <a:rPr lang="en">
                <a:solidFill>
                  <a:schemeClr val="dk1"/>
                </a:solidFill>
              </a:rPr>
              <a:t>README file</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Data dictionary</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Codebook</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Code file/script</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Standard operating procedures (SOPs)</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the purpose of this course, we’re going to focus on the README file</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Scenario</a:t>
            </a:r>
            <a:endParaRPr/>
          </a:p>
        </p:txBody>
      </p:sp>
      <p:sp>
        <p:nvSpPr>
          <p:cNvPr id="102" name="Google Shape;102;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55000" lnSpcReduction="20000"/>
          </a:bodyPr>
          <a:lstStyle/>
          <a:p>
            <a:pPr indent="0" lvl="0" marL="0" rtl="0" algn="l">
              <a:spcBef>
                <a:spcPts val="0"/>
              </a:spcBef>
              <a:spcAft>
                <a:spcPts val="0"/>
              </a:spcAft>
              <a:buNone/>
            </a:pPr>
            <a:r>
              <a:rPr lang="en" sz="3145">
                <a:solidFill>
                  <a:schemeClr val="dk1"/>
                </a:solidFill>
              </a:rPr>
              <a:t>A research group that studies geology using computational methods and physical survey data is nearing the end of the academic school year and is close to the summer data-collection season. The group currently has ten graduate students (in different years of study) and two co-principal investigators. Several graduate students will be graduating and leaving the group at the end of the term and a few new grad students will be joining the team. What types of documentation should the research group make sure they have from the students before they leave to ensure that the next cohort of graduate students can be onboarded and continue the research? What details should be included in the documentation?</a:t>
            </a:r>
            <a:endParaRPr sz="3145">
              <a:solidFill>
                <a:schemeClr val="dk1"/>
              </a:solidFill>
            </a:endParaRPr>
          </a:p>
          <a:p>
            <a:pPr indent="0" lvl="0" marL="0" rtl="0" algn="l">
              <a:spcBef>
                <a:spcPts val="0"/>
              </a:spcBef>
              <a:spcAft>
                <a:spcPts val="0"/>
              </a:spcAft>
              <a:buNone/>
            </a:pPr>
            <a:r>
              <a:t/>
            </a:r>
            <a:endParaRPr sz="3145">
              <a:solidFill>
                <a:schemeClr val="dk1"/>
              </a:solidFill>
            </a:endParaRPr>
          </a:p>
          <a:p>
            <a:pPr indent="0" lvl="0" marL="0" rtl="0" algn="l">
              <a:spcBef>
                <a:spcPts val="0"/>
              </a:spcBef>
              <a:spcAft>
                <a:spcPts val="0"/>
              </a:spcAft>
              <a:buNone/>
            </a:pPr>
            <a:r>
              <a:rPr b="1" lang="en" sz="3145">
                <a:solidFill>
                  <a:schemeClr val="dk1"/>
                </a:solidFill>
              </a:rPr>
              <a:t>Share your answer in the chat, or raise a hand!</a:t>
            </a:r>
            <a:endParaRPr b="1" sz="3145">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