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Lst>
  <p:sldSz cy="5143500" cx="9144000"/>
  <p:notesSz cx="6858000" cy="9144000"/>
  <p:embeddedFontLst>
    <p:embeddedFont>
      <p:font typeface="Nunito"/>
      <p:regular r:id="rId37"/>
      <p:bold r:id="rId38"/>
      <p:italic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Nunito-boldItalic.fnt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Nunito-regular.fntdata"/><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font" Target="fonts/Nunito-italic.fntdata"/><Relationship Id="rId16" Type="http://schemas.openxmlformats.org/officeDocument/2006/relationships/slide" Target="slides/slide11.xml"/><Relationship Id="rId38" Type="http://schemas.openxmlformats.org/officeDocument/2006/relationships/font" Target="fonts/Nunito-bold.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iso.org/iso-8601-date-and-time-format.html" TargetMode="Externa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d682c04dbf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d682c04dbf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d682c04dbf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d682c04dbf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They use the date format YYYYMMDD or YYYY-MM-DD. These are the formats recommended by the </a:t>
            </a:r>
            <a:r>
              <a:rPr lang="en" u="sng">
                <a:solidFill>
                  <a:srgbClr val="1155CC"/>
                </a:solidFill>
                <a:hlinkClick r:id="rId2">
                  <a:extLst>
                    <a:ext uri="{A12FA001-AC4F-418D-AE19-62706E023703}">
                      <ahyp:hlinkClr val="tx"/>
                    </a:ext>
                  </a:extLst>
                </a:hlinkClick>
              </a:rPr>
              <a:t>International Standards Organization</a:t>
            </a:r>
            <a:r>
              <a:rPr lang="en">
                <a:solidFill>
                  <a:schemeClr val="dk1"/>
                </a:solidFill>
              </a:rPr>
              <a: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d682c04dbf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d682c04dbf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d682c04dbf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d682c04dbf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d682c04dbf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d682c04dbf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d682c04dbf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d682c04dbf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For example, if it’s important to know when a given batch of data was collected, you may choose to put the date first in filenames. If it’s important to distinguish locations where data was collected, then the location should come before other information, such as the date.</a:t>
            </a:r>
            <a:endParaRPr>
              <a:solidFill>
                <a:schemeClr val="dk1"/>
              </a:solidFill>
            </a:endParaRPr>
          </a:p>
          <a:p>
            <a:pPr indent="0" lvl="0" marL="0" rtl="0" algn="l">
              <a:lnSpc>
                <a:spcPct val="115000"/>
              </a:lnSpc>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d682c04dbf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d682c04dbf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Here is an example of a human- and machine-readable filename</a:t>
            </a:r>
            <a:endParaRPr>
              <a:solidFill>
                <a:schemeClr val="dk1"/>
              </a:solidFill>
            </a:endParaRPr>
          </a:p>
          <a:p>
            <a:pPr indent="0" lvl="0" marL="0" rtl="0" algn="l">
              <a:lnSpc>
                <a:spcPct val="115000"/>
              </a:lnSpc>
              <a:spcBef>
                <a:spcPts val="0"/>
              </a:spcBef>
              <a:spcAft>
                <a:spcPts val="0"/>
              </a:spcAft>
              <a:buNone/>
            </a:pPr>
            <a:r>
              <a:rPr lang="en">
                <a:solidFill>
                  <a:schemeClr val="dk1"/>
                </a:solidFill>
              </a:rPr>
              <a:t>Just because it can be read, doesn’t mean that you or others can understand what it represents, so the convention and abbreviations need to be documented</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a:solidFill>
                  <a:schemeClr val="dk1"/>
                </a:solidFill>
              </a:rPr>
              <a:t>This filename has characteristics that work for both machines (underscores, date formatting) and humans (when combined with the documentation).</a:t>
            </a:r>
            <a:endParaRPr>
              <a:solidFill>
                <a:schemeClr val="dk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d682c04dbf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d682c04dbf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d682c04dbf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d682c04dbf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d682c04dbf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d682c04dbf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0f6f1d0fa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0f6f1d0fa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d682c04dbf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d682c04dbf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An example of a directory structure, with four sub-directories (Data/, Funding/, Manuscript/ and Scripts/) and two files in the root directory (_Data-dictionary.txt and _README.txt)</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a:solidFill>
                  <a:schemeClr val="dk1"/>
                </a:solidFill>
              </a:rPr>
              <a:t>Before you begin a research project, it’s useful to create a plan of your required directories. It can be helpful to think about the natural and distinct groups of data and files that you’ll be working with. To start the process, you can think about things such as: </a:t>
            </a:r>
            <a:endParaRPr>
              <a:solidFill>
                <a:schemeClr val="dk1"/>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d682c04dbf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d682c04dbf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Before you begin a research project, it’s useful to create a plan of your required directories. It can be helpful to think about the natural and distinct groups of data and files that you’ll be working with. To start the process, you can think about things such as: </a:t>
            </a:r>
            <a:endParaRPr>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Directory names</a:t>
            </a:r>
            <a:r>
              <a:rPr lang="en">
                <a:solidFill>
                  <a:schemeClr val="dk1"/>
                </a:solidFill>
              </a:rPr>
              <a:t>: </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In general, it’s best to keep directory names short and reflective of the kinds of objects they contain. Like machine-readable filenames, directory names shouldn’t include spaces or special characters. In the example above, the directory names are all single words (Project/, Data/, Funding/, etc.), and you can guess what kinds of objects will be in each one based on the name (e.g., Data/ will contain data files, Funding/ will contain documents and information related to financial matters, etc.). Naming conventions could be based on things like the following:</a:t>
            </a:r>
            <a:endParaRPr>
              <a:solidFill>
                <a:schemeClr val="dk1"/>
              </a:solidFill>
            </a:endParaRPr>
          </a:p>
          <a:p>
            <a:pPr indent="-298450" lvl="2" marL="1371600" rtl="0" algn="l">
              <a:lnSpc>
                <a:spcPct val="115000"/>
              </a:lnSpc>
              <a:spcBef>
                <a:spcPts val="0"/>
              </a:spcBef>
              <a:spcAft>
                <a:spcPts val="0"/>
              </a:spcAft>
              <a:buClr>
                <a:schemeClr val="dk1"/>
              </a:buClr>
              <a:buSzPts val="1100"/>
              <a:buChar char="■"/>
            </a:pPr>
            <a:r>
              <a:rPr lang="en">
                <a:solidFill>
                  <a:schemeClr val="dk1"/>
                </a:solidFill>
              </a:rPr>
              <a:t>Steps in a research project: e.g., Collection/, Analysis/, Writing/, Presentations/</a:t>
            </a:r>
            <a:endParaRPr>
              <a:solidFill>
                <a:schemeClr val="dk1"/>
              </a:solidFill>
            </a:endParaRPr>
          </a:p>
          <a:p>
            <a:pPr indent="-298450" lvl="2" marL="1371600" rtl="0" algn="l">
              <a:lnSpc>
                <a:spcPct val="115000"/>
              </a:lnSpc>
              <a:spcBef>
                <a:spcPts val="0"/>
              </a:spcBef>
              <a:spcAft>
                <a:spcPts val="0"/>
              </a:spcAft>
              <a:buClr>
                <a:schemeClr val="dk1"/>
              </a:buClr>
              <a:buSzPts val="1100"/>
              <a:buChar char="■"/>
            </a:pPr>
            <a:r>
              <a:rPr lang="en">
                <a:solidFill>
                  <a:schemeClr val="dk1"/>
                </a:solidFill>
              </a:rPr>
              <a:t>Names of collaborators on a research project</a:t>
            </a:r>
            <a:endParaRPr>
              <a:solidFill>
                <a:schemeClr val="dk1"/>
              </a:solidFill>
            </a:endParaRPr>
          </a:p>
          <a:p>
            <a:pPr indent="-298450" lvl="2" marL="1371600" rtl="0" algn="l">
              <a:lnSpc>
                <a:spcPct val="115000"/>
              </a:lnSpc>
              <a:spcBef>
                <a:spcPts val="0"/>
              </a:spcBef>
              <a:spcAft>
                <a:spcPts val="0"/>
              </a:spcAft>
              <a:buClr>
                <a:schemeClr val="dk1"/>
              </a:buClr>
              <a:buSzPts val="1100"/>
              <a:buChar char="■"/>
            </a:pPr>
            <a:r>
              <a:rPr lang="en">
                <a:solidFill>
                  <a:schemeClr val="dk1"/>
                </a:solidFill>
              </a:rPr>
              <a:t>For a research group, you may have different root directories for each project</a:t>
            </a:r>
            <a:endParaRPr>
              <a:solidFill>
                <a:schemeClr val="dk1"/>
              </a:solidFill>
            </a:endParaRPr>
          </a:p>
          <a:p>
            <a:pPr indent="0" lvl="0" marL="1371600" rtl="0" algn="l">
              <a:lnSpc>
                <a:spcPct val="115000"/>
              </a:lnSpc>
              <a:spcBef>
                <a:spcPts val="0"/>
              </a:spcBef>
              <a:spcAft>
                <a:spcPts val="0"/>
              </a:spcAft>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Directory contents: </a:t>
            </a:r>
            <a:endParaRPr b="1">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This is what you’ll put in each directory. Keeping similar objects in the same directory can make it easier to navigate, e.g., having all the data-related files in a directory called Data/ rather than scattered across multiple directories. However, if multiple people need to work on data in different ways, it may make sense for them to have their own directories. Always consider what will work best for your project.</a:t>
            </a:r>
            <a:endParaRPr>
              <a:solidFill>
                <a:schemeClr val="dk1"/>
              </a:solidFill>
            </a:endParaRPr>
          </a:p>
          <a:p>
            <a:pPr indent="0" lvl="0" marL="914400" rtl="0" algn="l">
              <a:lnSpc>
                <a:spcPct val="115000"/>
              </a:lnSpc>
              <a:spcBef>
                <a:spcPts val="0"/>
              </a:spcBef>
              <a:spcAft>
                <a:spcPts val="0"/>
              </a:spcAft>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b="1" lang="en">
                <a:solidFill>
                  <a:schemeClr val="dk1"/>
                </a:solidFill>
              </a:rPr>
              <a:t>Access permissions: </a:t>
            </a:r>
            <a:endParaRPr b="1">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You will need to decide whether everyone on a project has access to all directories, or whether some directories will be restricted to certain project members, and if so, how that will be managed.</a:t>
            </a:r>
            <a:endParaRPr b="1">
              <a:solidFill>
                <a:schemeClr val="dk1"/>
              </a:solidFill>
            </a:endParaRPr>
          </a:p>
          <a:p>
            <a:pPr indent="0" lvl="0" marL="0" rtl="0" algn="l">
              <a:lnSpc>
                <a:spcPct val="115000"/>
              </a:lnSpc>
              <a:spcBef>
                <a:spcPts val="0"/>
              </a:spcBef>
              <a:spcAft>
                <a:spcPts val="0"/>
              </a:spcAft>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d682c04dbf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3d682c04dbf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d682c04dbf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3d682c04dbf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d682c04dbf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d682c04dbf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d682c04dbf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d682c04dbf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solidFill>
                  <a:schemeClr val="dk1"/>
                </a:solidFill>
              </a:rPr>
              <a:t>In this example, there are nested sub-directories in addition to four main sub-directories: three nested sub-directories in Analysis/ (Location-subsets/, Scripts/, and Species-subsets/) and two nested sub-directories in Data/ (Processed/ and Unprocessed/).</a:t>
            </a:r>
            <a:endParaRPr>
              <a:solidFill>
                <a:schemeClr val="dk1"/>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d682c04dbf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d682c04dbf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d682c04dbf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d682c04dbf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3d682c04dbf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1" name="Google Shape;211;g3d682c04dbf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These files represent the raw, or originally collected data, the cleaned data, and a subset for Gary Oaks, which is represented by the acronym “GO”</a:t>
            </a:r>
            <a:endParaRPr>
              <a:solidFill>
                <a:schemeClr val="dk1"/>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3d682c04dbf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7" name="Google Shape;217;g3d682c04dbf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d641d39b5f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d641d39b5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3d682c04dbf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3d682c04dbf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3d682c04dbf_0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3d682c04dbf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Share link in chat to the docs</a:t>
            </a:r>
            <a:endParaRPr>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d682c04db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d682c04db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d682c04dbf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d682c04dbf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d682c04dbf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d682c04dbf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d682c04dbf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d682c04dbf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d682c04dbf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d682c04dbf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d682c04dbf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d682c04dbf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400">
                <a:solidFill>
                  <a:srgbClr val="3F4252"/>
                </a:solidFill>
              </a:rPr>
              <a:t>File Management</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Machine-readable</a:t>
            </a:r>
            <a:endParaRPr/>
          </a:p>
        </p:txBody>
      </p:sp>
      <p:sp>
        <p:nvSpPr>
          <p:cNvPr id="108" name="Google Shape;108;p22"/>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Some general guidelines to follow:</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Ordering begins with the first character, and works its way from left to right.</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Numbers are ordered ahead of alphabetical characters.</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Dashes - are ordered ahead of underscores _, and both are ordered ahead of numbers.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Putting a dash or an underscore at the beginning of a filename can be a way to force it to appear first in a list.</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While some systems will position capital letters ahead of lowercase, it’s not recommended to use letter casing as a way to order names.</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Machine-readable</a:t>
            </a:r>
            <a:endParaRPr/>
          </a:p>
        </p:txBody>
      </p:sp>
      <p:sp>
        <p:nvSpPr>
          <p:cNvPr id="114" name="Google Shape;114;p23"/>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Machine-readable filenames often have the following characteristics: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Only contain letters in the English alphabet, numbers 0-9, dashes, and underscores.</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They do not use spaces or special characters such as: ! @ # $ % ^ &amp; * ( ) + = { } [ ]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Naming elements are separated with underscores and/or dashes.</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They use the date format YYYYMMDD or YYYY-MM-DD.</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Activity</a:t>
            </a:r>
            <a:endParaRPr/>
          </a:p>
        </p:txBody>
      </p:sp>
      <p:sp>
        <p:nvSpPr>
          <p:cNvPr id="120" name="Google Shape;120;p24"/>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How would the following file names be ordered?</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Data-analyzed_20260504.csv</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01_data-analytic_20260504.csv</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-README.txt</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data-analyzed_20260504.docx</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7250">
                <a:solidFill>
                  <a:schemeClr val="dk1"/>
                </a:solidFill>
                <a:latin typeface="Nunito"/>
                <a:ea typeface="Nunito"/>
                <a:cs typeface="Nunito"/>
                <a:sym typeface="Nunito"/>
              </a:rPr>
              <a:t>Share your answers in the chat!</a:t>
            </a:r>
            <a:endParaRPr b="1"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Activity</a:t>
            </a:r>
            <a:endParaRPr/>
          </a:p>
        </p:txBody>
      </p:sp>
      <p:sp>
        <p:nvSpPr>
          <p:cNvPr id="126" name="Google Shape;126;p25"/>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b="1" lang="en" sz="7250">
                <a:solidFill>
                  <a:schemeClr val="dk1"/>
                </a:solidFill>
                <a:latin typeface="Nunito"/>
                <a:ea typeface="Nunito"/>
                <a:cs typeface="Nunito"/>
                <a:sym typeface="Nunito"/>
              </a:rPr>
              <a:t>Answer</a:t>
            </a:r>
            <a:endParaRPr b="1"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-README.txt</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01_data-analytic_20260504.csv</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Data-analyzed_20260504.csv</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data-analyzed_20260504.docx</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6"/>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Consistency, Likeness, and Importance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Consistency, likeness, and importance</a:t>
            </a:r>
            <a:endParaRPr/>
          </a:p>
        </p:txBody>
      </p:sp>
      <p:sp>
        <p:nvSpPr>
          <p:cNvPr id="137" name="Google Shape;137;p27"/>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There is no “right” naming convention, and the most important thing is to be consistent.</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When thinking about which elements you want in a naming convention, consider:</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Elements that important for your project</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Similarities and differences play into how files are sorted</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How these play into which element will come first, second, third, etc. in your naming convention</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Example</a:t>
            </a:r>
            <a:endParaRPr/>
          </a:p>
        </p:txBody>
      </p:sp>
      <p:sp>
        <p:nvSpPr>
          <p:cNvPr id="143" name="Google Shape;143;p28"/>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b="1" lang="en" sz="7250">
                <a:solidFill>
                  <a:schemeClr val="dk1"/>
                </a:solidFill>
                <a:latin typeface="Nunito"/>
                <a:ea typeface="Nunito"/>
                <a:cs typeface="Nunito"/>
                <a:sym typeface="Nunito"/>
              </a:rPr>
              <a:t>Example</a:t>
            </a:r>
            <a:r>
              <a:rPr lang="en" sz="7250">
                <a:solidFill>
                  <a:schemeClr val="dk1"/>
                </a:solidFill>
                <a:latin typeface="Nunito"/>
                <a:ea typeface="Nunito"/>
                <a:cs typeface="Nunito"/>
                <a:sym typeface="Nunito"/>
              </a:rPr>
              <a:t>: lldr_mpp_20240723.csv</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b="1" lang="en" sz="7250">
                <a:solidFill>
                  <a:schemeClr val="dk1"/>
                </a:solidFill>
                <a:latin typeface="Nunito"/>
                <a:ea typeface="Nunito"/>
                <a:cs typeface="Nunito"/>
                <a:sym typeface="Nunito"/>
              </a:rPr>
              <a:t>Documentation</a:t>
            </a:r>
            <a:r>
              <a:rPr lang="en" sz="7250">
                <a:solidFill>
                  <a:schemeClr val="dk1"/>
                </a:solidFill>
                <a:latin typeface="Nunito"/>
                <a:ea typeface="Nunito"/>
                <a:cs typeface="Nunito"/>
                <a:sym typeface="Nunito"/>
              </a:rPr>
              <a:t>:</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u="sng">
                <a:solidFill>
                  <a:schemeClr val="dk1"/>
                </a:solidFill>
                <a:latin typeface="Nunito"/>
                <a:ea typeface="Nunito"/>
                <a:cs typeface="Nunito"/>
                <a:sym typeface="Nunito"/>
              </a:rPr>
              <a:t>Convention:</a:t>
            </a:r>
            <a:r>
              <a:rPr lang="en" sz="7250">
                <a:solidFill>
                  <a:schemeClr val="dk1"/>
                </a:solidFill>
                <a:latin typeface="Nunito"/>
                <a:ea typeface="Nunito"/>
                <a:cs typeface="Nunito"/>
                <a:sym typeface="Nunito"/>
              </a:rPr>
              <a:t> project_location_collection-date.file-type</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u="sng">
                <a:solidFill>
                  <a:schemeClr val="dk1"/>
                </a:solidFill>
                <a:latin typeface="Nunito"/>
                <a:ea typeface="Nunito"/>
                <a:cs typeface="Nunito"/>
                <a:sym typeface="Nunito"/>
              </a:rPr>
              <a:t>lldr:</a:t>
            </a:r>
            <a:r>
              <a:rPr lang="en" sz="7250">
                <a:solidFill>
                  <a:schemeClr val="dk1"/>
                </a:solidFill>
                <a:latin typeface="Nunito"/>
                <a:ea typeface="Nunito"/>
                <a:cs typeface="Nunito"/>
                <a:sym typeface="Nunito"/>
              </a:rPr>
              <a:t> Leaf litter decomposition rate</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u="sng">
                <a:solidFill>
                  <a:schemeClr val="dk1"/>
                </a:solidFill>
                <a:latin typeface="Nunito"/>
                <a:ea typeface="Nunito"/>
                <a:cs typeface="Nunito"/>
                <a:sym typeface="Nunito"/>
              </a:rPr>
              <a:t>mpp: </a:t>
            </a:r>
            <a:r>
              <a:rPr lang="en" sz="7250">
                <a:solidFill>
                  <a:schemeClr val="dk1"/>
                </a:solidFill>
                <a:latin typeface="Nunito"/>
                <a:ea typeface="Nunito"/>
                <a:cs typeface="Nunito"/>
                <a:sym typeface="Nunito"/>
              </a:rPr>
              <a:t>Monk Provincial Park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Don’t forget to document!</a:t>
            </a:r>
            <a:endParaRPr/>
          </a:p>
        </p:txBody>
      </p:sp>
      <p:sp>
        <p:nvSpPr>
          <p:cNvPr id="149" name="Google Shape;149;p29"/>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10000"/>
          </a:bodyPr>
          <a:lstStyle/>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6450">
                <a:solidFill>
                  <a:schemeClr val="dk1"/>
                </a:solidFill>
                <a:latin typeface="Nunito"/>
                <a:ea typeface="Nunito"/>
                <a:cs typeface="Nunito"/>
                <a:sym typeface="Nunito"/>
              </a:rPr>
              <a:t>It is good practice to record your naming conventions, and to define all acronyms, abbreviations, codes, and other notations in your project README file.</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30"/>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Managing Directories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Managing directories</a:t>
            </a:r>
            <a:endParaRPr/>
          </a:p>
        </p:txBody>
      </p:sp>
      <p:sp>
        <p:nvSpPr>
          <p:cNvPr id="160" name="Google Shape;160;p31"/>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Directories (or folders) are the units that hold files and other directories.</a:t>
            </a:r>
            <a:endParaRPr sz="7250">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They are a way of keep your files organized and easy to find.</a:t>
            </a:r>
            <a:endParaRPr sz="7250">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Developing a directory structure </a:t>
            </a:r>
            <a:r>
              <a:rPr b="1" lang="en" sz="7250">
                <a:solidFill>
                  <a:schemeClr val="dk1"/>
                </a:solidFill>
                <a:latin typeface="Nunito"/>
                <a:ea typeface="Nunito"/>
                <a:cs typeface="Nunito"/>
                <a:sym typeface="Nunito"/>
              </a:rPr>
              <a:t>before you begin </a:t>
            </a:r>
            <a:r>
              <a:rPr lang="en" sz="7250">
                <a:solidFill>
                  <a:schemeClr val="dk1"/>
                </a:solidFill>
                <a:latin typeface="Nunito"/>
                <a:ea typeface="Nunito"/>
                <a:cs typeface="Nunito"/>
                <a:sym typeface="Nunito"/>
              </a:rPr>
              <a:t>a project can help with managing all the files that will be generated.</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Session Objectives</a:t>
            </a:r>
            <a:endParaRPr/>
          </a:p>
        </p:txBody>
      </p:sp>
      <p:sp>
        <p:nvSpPr>
          <p:cNvPr id="61" name="Google Shape;61;p1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b="1" lang="en" sz="5776">
                <a:solidFill>
                  <a:schemeClr val="dk1"/>
                </a:solidFill>
                <a:latin typeface="Nunito"/>
                <a:ea typeface="Nunito"/>
                <a:cs typeface="Nunito"/>
                <a:sym typeface="Nunito"/>
              </a:rPr>
              <a:t>By the end of this session, you’ll be able to:</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Explain best practices for project file naming and directory structure.</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Describe how version control can be applied through file naming conventions.</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Develop file naming convention and directory structure for a mock list of project files.</a:t>
            </a:r>
            <a:endParaRPr sz="5776">
              <a:solidFill>
                <a:schemeClr val="dk1"/>
              </a:solidFill>
              <a:latin typeface="Nunito"/>
              <a:ea typeface="Nunito"/>
              <a:cs typeface="Nunito"/>
              <a:sym typeface="Nunito"/>
            </a:endParaRPr>
          </a:p>
          <a:p>
            <a:pPr indent="-320293" lvl="0" marL="457200" rtl="0" algn="l">
              <a:lnSpc>
                <a:spcPct val="150000"/>
              </a:lnSpc>
              <a:spcBef>
                <a:spcPts val="0"/>
              </a:spcBef>
              <a:spcAft>
                <a:spcPts val="0"/>
              </a:spcAft>
              <a:buClr>
                <a:schemeClr val="dk1"/>
              </a:buClr>
              <a:buSzPct val="100000"/>
              <a:buFont typeface="Nunito"/>
              <a:buChar char="●"/>
            </a:pPr>
            <a:r>
              <a:rPr lang="en" sz="5776">
                <a:solidFill>
                  <a:schemeClr val="dk1"/>
                </a:solidFill>
                <a:latin typeface="Nunito"/>
                <a:ea typeface="Nunito"/>
                <a:cs typeface="Nunito"/>
                <a:sym typeface="Nunito"/>
              </a:rPr>
              <a:t>Apply pre-determined file naming convention and directory structure for an example project.</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Managing directories</a:t>
            </a:r>
            <a:endParaRPr/>
          </a:p>
        </p:txBody>
      </p:sp>
      <p:sp>
        <p:nvSpPr>
          <p:cNvPr id="166" name="Google Shape;166;p32"/>
          <p:cNvSpPr txBox="1"/>
          <p:nvPr>
            <p:ph idx="1" type="body"/>
          </p:nvPr>
        </p:nvSpPr>
        <p:spPr>
          <a:xfrm>
            <a:off x="357650" y="1152475"/>
            <a:ext cx="51402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Directory structures typically have:</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A root directory (top-level folder)</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Subdirectories</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Relevant files</a:t>
            </a:r>
            <a:endParaRPr sz="7250">
              <a:solidFill>
                <a:schemeClr val="dk1"/>
              </a:solidFill>
              <a:latin typeface="Nunito"/>
              <a:ea typeface="Nunito"/>
              <a:cs typeface="Nunito"/>
              <a:sym typeface="Nunito"/>
            </a:endParaRPr>
          </a:p>
          <a:p>
            <a:pPr indent="0" lvl="0" marL="91440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Directories are denoted by a slash ‘/’ at the end of their name in these diagrams.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167" name="Google Shape;167;p32"/>
          <p:cNvPicPr preferRelativeResize="0"/>
          <p:nvPr/>
        </p:nvPicPr>
        <p:blipFill>
          <a:blip r:embed="rId3">
            <a:alphaModFix/>
          </a:blip>
          <a:stretch>
            <a:fillRect/>
          </a:stretch>
        </p:blipFill>
        <p:spPr>
          <a:xfrm>
            <a:off x="5619900" y="1458525"/>
            <a:ext cx="3133725" cy="25050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Managing directories</a:t>
            </a:r>
            <a:endParaRPr/>
          </a:p>
        </p:txBody>
      </p:sp>
      <p:sp>
        <p:nvSpPr>
          <p:cNvPr id="173" name="Google Shape;173;p33"/>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Before you begin a research project, it’s useful to create a plan of your required directories. To start the process, you can think about things such as: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Directory names</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Directory contents</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Access permissions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Hierarchy depth</a:t>
            </a:r>
            <a:endParaRPr/>
          </a:p>
        </p:txBody>
      </p:sp>
      <p:sp>
        <p:nvSpPr>
          <p:cNvPr id="179" name="Google Shape;179;p34"/>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There are two distinct ways you can structure your directories: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A “shallow” directory structure has minimal nesting of sub-directories.</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A “deep” directory structure contains many (potentially very many) sub-directories.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Hierarchy depth</a:t>
            </a:r>
            <a:endParaRPr/>
          </a:p>
        </p:txBody>
      </p:sp>
      <p:sp>
        <p:nvSpPr>
          <p:cNvPr id="185" name="Google Shape;185;p35"/>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Choosing which type of structure you want will depend on:</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How many files the project has</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The types of files the project has</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The size/nature of your research team</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Personal preference</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a:t>
            </a:r>
            <a:r>
              <a:rPr lang="en" sz="3600">
                <a:solidFill>
                  <a:srgbClr val="3F4252"/>
                </a:solidFill>
              </a:rPr>
              <a:t> shallow structure</a:t>
            </a:r>
            <a:endParaRPr/>
          </a:p>
        </p:txBody>
      </p:sp>
      <p:pic>
        <p:nvPicPr>
          <p:cNvPr id="191" name="Google Shape;191;p36"/>
          <p:cNvPicPr preferRelativeResize="0"/>
          <p:nvPr/>
        </p:nvPicPr>
        <p:blipFill>
          <a:blip r:embed="rId3">
            <a:alphaModFix/>
          </a:blip>
          <a:stretch>
            <a:fillRect/>
          </a:stretch>
        </p:blipFill>
        <p:spPr>
          <a:xfrm>
            <a:off x="3005138" y="1644325"/>
            <a:ext cx="3133725" cy="250507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 deep(er) structure</a:t>
            </a:r>
            <a:endParaRPr/>
          </a:p>
        </p:txBody>
      </p:sp>
      <p:pic>
        <p:nvPicPr>
          <p:cNvPr id="197" name="Google Shape;197;p37"/>
          <p:cNvPicPr preferRelativeResize="0"/>
          <p:nvPr/>
        </p:nvPicPr>
        <p:blipFill>
          <a:blip r:embed="rId3">
            <a:alphaModFix/>
          </a:blip>
          <a:stretch>
            <a:fillRect/>
          </a:stretch>
        </p:blipFill>
        <p:spPr>
          <a:xfrm>
            <a:off x="2948450" y="1331350"/>
            <a:ext cx="3152775" cy="33051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8"/>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File Naming and Version Control</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Version control</a:t>
            </a:r>
            <a:endParaRPr/>
          </a:p>
        </p:txBody>
      </p:sp>
      <p:sp>
        <p:nvSpPr>
          <p:cNvPr id="208" name="Google Shape;208;p39"/>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Version control is the systematic tracking of the various versions and growth of your files</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File naming can be a way to keep track of versions, which is known as “manual” version control</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Manual version control lends itself well to administrative documents and manuscripts, but in the right context can work for data</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There are also automated version control systems, but these are beyond the scope of the course.</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4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Examples: Manual version control</a:t>
            </a:r>
            <a:endParaRPr/>
          </a:p>
        </p:txBody>
      </p:sp>
      <p:sp>
        <p:nvSpPr>
          <p:cNvPr id="214" name="Google Shape;214;p40"/>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b="1" lang="en" sz="7250">
                <a:solidFill>
                  <a:schemeClr val="dk1"/>
                </a:solidFill>
                <a:latin typeface="Nunito"/>
                <a:ea typeface="Nunito"/>
                <a:cs typeface="Nunito"/>
                <a:sym typeface="Nunito"/>
              </a:rPr>
              <a:t>Administrative documents</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u="sng">
                <a:solidFill>
                  <a:schemeClr val="dk1"/>
                </a:solidFill>
                <a:latin typeface="Nunito"/>
                <a:ea typeface="Nunito"/>
                <a:cs typeface="Nunito"/>
                <a:sym typeface="Nunito"/>
              </a:rPr>
              <a:t>Version number</a:t>
            </a:r>
            <a:r>
              <a:rPr lang="en" sz="7250">
                <a:solidFill>
                  <a:schemeClr val="dk1"/>
                </a:solidFill>
                <a:latin typeface="Nunito"/>
                <a:ea typeface="Nunito"/>
                <a:cs typeface="Nunito"/>
                <a:sym typeface="Nunito"/>
              </a:rPr>
              <a:t>: manuscript_v01.docx, manuscript_v02.docx,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u="sng">
                <a:solidFill>
                  <a:schemeClr val="dk1"/>
                </a:solidFill>
                <a:latin typeface="Nunito"/>
                <a:ea typeface="Nunito"/>
                <a:cs typeface="Nunito"/>
                <a:sym typeface="Nunito"/>
              </a:rPr>
              <a:t>Editor initials</a:t>
            </a:r>
            <a:r>
              <a:rPr lang="en" sz="7250">
                <a:solidFill>
                  <a:schemeClr val="dk1"/>
                </a:solidFill>
                <a:latin typeface="Nunito"/>
                <a:ea typeface="Nunito"/>
                <a:cs typeface="Nunito"/>
                <a:sym typeface="Nunito"/>
              </a:rPr>
              <a:t>: manuscript_v01_NR.docx, manuscript_v01_NR_JA.docx</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b="1" lang="en" sz="7250">
                <a:solidFill>
                  <a:schemeClr val="dk1"/>
                </a:solidFill>
                <a:latin typeface="Nunito"/>
                <a:ea typeface="Nunito"/>
                <a:cs typeface="Nunito"/>
                <a:sym typeface="Nunito"/>
              </a:rPr>
              <a:t>Data</a:t>
            </a:r>
            <a:endParaRPr b="1"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u="sng">
                <a:solidFill>
                  <a:schemeClr val="dk1"/>
                </a:solidFill>
                <a:latin typeface="Nunito"/>
                <a:ea typeface="Nunito"/>
                <a:cs typeface="Nunito"/>
                <a:sym typeface="Nunito"/>
              </a:rPr>
              <a:t>“Stage” of data:</a:t>
            </a:r>
            <a:r>
              <a:rPr lang="en" sz="7250">
                <a:solidFill>
                  <a:schemeClr val="dk1"/>
                </a:solidFill>
                <a:latin typeface="Nunito"/>
                <a:ea typeface="Nunito"/>
                <a:cs typeface="Nunito"/>
                <a:sym typeface="Nunito"/>
              </a:rPr>
              <a:t> </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lldr_mpp_20240723_RAW.csv</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lldr_mpp_20240723_CLEAN.csv</a:t>
            </a:r>
            <a:endParaRPr sz="7250">
              <a:solidFill>
                <a:schemeClr val="dk1"/>
              </a:solidFill>
              <a:latin typeface="Nunito"/>
              <a:ea typeface="Nunito"/>
              <a:cs typeface="Nunito"/>
              <a:sym typeface="Nunito"/>
            </a:endParaRPr>
          </a:p>
          <a:p>
            <a:pPr indent="-343694" lvl="1" marL="9144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lldr_mpp_20240723_GO-subset.csv</a:t>
            </a:r>
            <a:endParaRPr sz="7250">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41"/>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Activity: Creating a File Management System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Best Practices in File Naming</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Activity</a:t>
            </a:r>
            <a:endParaRPr/>
          </a:p>
        </p:txBody>
      </p:sp>
      <p:sp>
        <p:nvSpPr>
          <p:cNvPr id="225" name="Google Shape;225;p42"/>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Your supervisor has given you another task - she needs help organizing the Social Cognition and Wellbeing Lab’s files! With so many students and research assistants in the research group, things have gotten messy and confusing. She’s asked you to organize the files with the structure below, under the project name “social_media_wellbeing”</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Activity</a:t>
            </a:r>
            <a:endParaRPr/>
          </a:p>
        </p:txBody>
      </p:sp>
      <p:sp>
        <p:nvSpPr>
          <p:cNvPr id="231" name="Google Shape;231;p43"/>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t/>
            </a:r>
            <a:endParaRPr b="1"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In breakout rooms, you’ll be given a document that lists several files belonging to the project, and will be asked to create a naming convention and directory structure.</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Remember: there is no “right” way to organize and name files. Your file hierarchy and naming structure will depend on the project, the files, your research group’s standards, your personal preferences, etc!</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Best practices in file naming</a:t>
            </a:r>
            <a:endParaRPr/>
          </a:p>
        </p:txBody>
      </p:sp>
      <p:sp>
        <p:nvSpPr>
          <p:cNvPr id="72" name="Google Shape;72;p16"/>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7525">
                <a:solidFill>
                  <a:schemeClr val="dk1"/>
                </a:solidFill>
                <a:latin typeface="Nunito"/>
                <a:ea typeface="Nunito"/>
                <a:cs typeface="Nunito"/>
                <a:sym typeface="Nunito"/>
              </a:rPr>
              <a:t>There are three main best practices when naming files. File names should be:</a:t>
            </a:r>
            <a:endParaRPr sz="7525">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525">
              <a:solidFill>
                <a:schemeClr val="dk1"/>
              </a:solidFill>
              <a:latin typeface="Nunito"/>
              <a:ea typeface="Nunito"/>
              <a:cs typeface="Nunito"/>
              <a:sym typeface="Nunito"/>
            </a:endParaRPr>
          </a:p>
          <a:p>
            <a:pPr indent="-348062" lvl="0" marL="457200" rtl="0" algn="l">
              <a:lnSpc>
                <a:spcPct val="150000"/>
              </a:lnSpc>
              <a:spcBef>
                <a:spcPts val="0"/>
              </a:spcBef>
              <a:spcAft>
                <a:spcPts val="0"/>
              </a:spcAft>
              <a:buClr>
                <a:schemeClr val="dk1"/>
              </a:buClr>
              <a:buSzPct val="100000"/>
              <a:buFont typeface="Nunito"/>
              <a:buChar char="●"/>
            </a:pPr>
            <a:r>
              <a:rPr lang="en" sz="7525">
                <a:solidFill>
                  <a:schemeClr val="dk1"/>
                </a:solidFill>
                <a:latin typeface="Nunito"/>
                <a:ea typeface="Nunito"/>
                <a:cs typeface="Nunito"/>
                <a:sym typeface="Nunito"/>
              </a:rPr>
              <a:t>Human-readable</a:t>
            </a:r>
            <a:endParaRPr sz="7525">
              <a:solidFill>
                <a:schemeClr val="dk1"/>
              </a:solidFill>
              <a:latin typeface="Nunito"/>
              <a:ea typeface="Nunito"/>
              <a:cs typeface="Nunito"/>
              <a:sym typeface="Nunito"/>
            </a:endParaRPr>
          </a:p>
          <a:p>
            <a:pPr indent="-348062" lvl="0" marL="457200" rtl="0" algn="l">
              <a:lnSpc>
                <a:spcPct val="150000"/>
              </a:lnSpc>
              <a:spcBef>
                <a:spcPts val="0"/>
              </a:spcBef>
              <a:spcAft>
                <a:spcPts val="0"/>
              </a:spcAft>
              <a:buClr>
                <a:schemeClr val="dk1"/>
              </a:buClr>
              <a:buSzPct val="100000"/>
              <a:buFont typeface="Nunito"/>
              <a:buChar char="●"/>
            </a:pPr>
            <a:r>
              <a:rPr lang="en" sz="7525">
                <a:solidFill>
                  <a:schemeClr val="dk1"/>
                </a:solidFill>
                <a:latin typeface="Nunito"/>
                <a:ea typeface="Nunito"/>
                <a:cs typeface="Nunito"/>
                <a:sym typeface="Nunito"/>
              </a:rPr>
              <a:t>Machine-readable</a:t>
            </a:r>
            <a:endParaRPr sz="7525">
              <a:solidFill>
                <a:schemeClr val="dk1"/>
              </a:solidFill>
              <a:latin typeface="Nunito"/>
              <a:ea typeface="Nunito"/>
              <a:cs typeface="Nunito"/>
              <a:sym typeface="Nunito"/>
            </a:endParaRPr>
          </a:p>
          <a:p>
            <a:pPr indent="-348062" lvl="0" marL="457200" rtl="0" algn="l">
              <a:lnSpc>
                <a:spcPct val="150000"/>
              </a:lnSpc>
              <a:spcBef>
                <a:spcPts val="0"/>
              </a:spcBef>
              <a:spcAft>
                <a:spcPts val="0"/>
              </a:spcAft>
              <a:buClr>
                <a:schemeClr val="dk1"/>
              </a:buClr>
              <a:buSzPct val="100000"/>
              <a:buFont typeface="Nunito"/>
              <a:buChar char="●"/>
            </a:pPr>
            <a:r>
              <a:rPr lang="en" sz="7525">
                <a:solidFill>
                  <a:schemeClr val="dk1"/>
                </a:solidFill>
                <a:latin typeface="Nunito"/>
                <a:ea typeface="Nunito"/>
                <a:cs typeface="Nunito"/>
                <a:sym typeface="Nunito"/>
              </a:rPr>
              <a:t>Consistently named</a:t>
            </a:r>
            <a:endParaRPr sz="7525">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Human-readable</a:t>
            </a:r>
            <a:endParaRPr/>
          </a:p>
        </p:txBody>
      </p:sp>
      <p:sp>
        <p:nvSpPr>
          <p:cNvPr id="78" name="Google Shape;78;p17"/>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6450">
                <a:solidFill>
                  <a:schemeClr val="dk1"/>
                </a:solidFill>
                <a:latin typeface="Nunito"/>
                <a:ea typeface="Nunito"/>
                <a:cs typeface="Nunito"/>
                <a:sym typeface="Nunito"/>
              </a:rPr>
              <a:t>When determining if a filename is human-readable, consider the following questions:</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Can you look at a filename and, without additional information, know what the file is for? What about in a year?</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Are others able to look at your files and know what they are?</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Are you or others able to easily find files that are needed for a project?</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Human-readable</a:t>
            </a:r>
            <a:endParaRPr/>
          </a:p>
        </p:txBody>
      </p:sp>
      <p:sp>
        <p:nvSpPr>
          <p:cNvPr id="84" name="Google Shape;84;p18"/>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6450">
                <a:solidFill>
                  <a:schemeClr val="dk1"/>
                </a:solidFill>
                <a:latin typeface="Nunito"/>
                <a:ea typeface="Nunito"/>
                <a:cs typeface="Nunito"/>
                <a:sym typeface="Nunito"/>
              </a:rPr>
              <a:t>When determining if a file name is human-readable, consider the following questions:</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Can you look at a filename and, without additional information, know what the file is for? What about in a year?</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Are others able to look at your files and know what they are?</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Are you or others able to easily find files that are needed for a project?</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Human-readable</a:t>
            </a:r>
            <a:endParaRPr/>
          </a:p>
        </p:txBody>
      </p:sp>
      <p:sp>
        <p:nvSpPr>
          <p:cNvPr id="90" name="Google Shape;90;p19"/>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6450">
                <a:solidFill>
                  <a:schemeClr val="dk1"/>
                </a:solidFill>
                <a:latin typeface="Nunito"/>
                <a:ea typeface="Nunito"/>
                <a:cs typeface="Nunito"/>
                <a:sym typeface="Nunito"/>
              </a:rPr>
              <a:t>Human-readable file names are short and complete, and they should include at least 3-5 concise conceptual elements. These can include:</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Date of data creation/collection</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Short description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Activity </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Location where data was collected</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Editor/creator</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Versioning information (see more on this below)</a:t>
            </a:r>
            <a:endParaRPr sz="6450">
              <a:solidFill>
                <a:schemeClr val="dk1"/>
              </a:solidFill>
              <a:latin typeface="Nunito"/>
              <a:ea typeface="Nunito"/>
              <a:cs typeface="Nunito"/>
              <a:sym typeface="Nunito"/>
            </a:endParaRPr>
          </a:p>
          <a:p>
            <a:pPr indent="-330994" lvl="0" marL="457200" rtl="0" algn="l">
              <a:lnSpc>
                <a:spcPct val="150000"/>
              </a:lnSpc>
              <a:spcBef>
                <a:spcPts val="0"/>
              </a:spcBef>
              <a:spcAft>
                <a:spcPts val="0"/>
              </a:spcAft>
              <a:buClr>
                <a:schemeClr val="dk1"/>
              </a:buClr>
              <a:buSzPct val="100000"/>
              <a:buFont typeface="Nunito"/>
              <a:buChar char="●"/>
            </a:pPr>
            <a:r>
              <a:rPr lang="en" sz="6450">
                <a:solidFill>
                  <a:schemeClr val="dk1"/>
                </a:solidFill>
                <a:latin typeface="Nunito"/>
                <a:ea typeface="Nunito"/>
                <a:cs typeface="Nunito"/>
                <a:sym typeface="Nunito"/>
              </a:rPr>
              <a:t>Any other relevant information</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Machine</a:t>
            </a:r>
            <a:r>
              <a:rPr lang="en" sz="3600">
                <a:solidFill>
                  <a:srgbClr val="3F4252"/>
                </a:solidFill>
              </a:rPr>
              <a:t>-readable</a:t>
            </a:r>
            <a:endParaRPr/>
          </a:p>
        </p:txBody>
      </p:sp>
      <p:sp>
        <p:nvSpPr>
          <p:cNvPr id="96" name="Google Shape;96;p20"/>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 sz="7250">
                <a:solidFill>
                  <a:schemeClr val="dk1"/>
                </a:solidFill>
                <a:latin typeface="Nunito"/>
                <a:ea typeface="Nunito"/>
                <a:cs typeface="Nunito"/>
                <a:sym typeface="Nunito"/>
              </a:rPr>
              <a:t>When determining if a filename is machine-readable, consider the following questions: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How will a computer sort your filenames? By date, by number, or by first letter?</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If files need to move from one place to another, will they remain interpretable in the same way?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Can the files be opened by different operating systems or computers?</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600">
                <a:solidFill>
                  <a:srgbClr val="3F4252"/>
                </a:solidFill>
              </a:rPr>
              <a:t>Machine-readable</a:t>
            </a:r>
            <a:endParaRPr/>
          </a:p>
        </p:txBody>
      </p:sp>
      <p:sp>
        <p:nvSpPr>
          <p:cNvPr id="102" name="Google Shape;102;p21"/>
          <p:cNvSpPr txBox="1"/>
          <p:nvPr>
            <p:ph idx="1" type="body"/>
          </p:nvPr>
        </p:nvSpPr>
        <p:spPr>
          <a:xfrm>
            <a:off x="357650" y="1152475"/>
            <a:ext cx="8520600" cy="3605100"/>
          </a:xfrm>
          <a:prstGeom prst="rect">
            <a:avLst/>
          </a:prstGeom>
        </p:spPr>
        <p:txBody>
          <a:bodyPr anchorCtr="0" anchor="t" bIns="91425" lIns="91425" spcFirstLastPara="1" rIns="91425" wrap="square" tIns="91425">
            <a:normAutofit fontScale="25000" lnSpcReduction="20000"/>
          </a:bodyPr>
          <a:lstStyle/>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A big part of organizing files has to do with how machines order characters such as letters and numbers.</a:t>
            </a:r>
            <a:endParaRPr sz="7250">
              <a:solidFill>
                <a:schemeClr val="dk1"/>
              </a:solidFill>
              <a:latin typeface="Nunito"/>
              <a:ea typeface="Nunito"/>
              <a:cs typeface="Nunito"/>
              <a:sym typeface="Nunito"/>
            </a:endParaRPr>
          </a:p>
          <a:p>
            <a:pPr indent="0" lvl="0" marL="457200" rtl="0" algn="l">
              <a:lnSpc>
                <a:spcPct val="150000"/>
              </a:lnSpc>
              <a:spcBef>
                <a:spcPts val="0"/>
              </a:spcBef>
              <a:spcAft>
                <a:spcPts val="0"/>
              </a:spcAft>
              <a:buNone/>
            </a:pPr>
            <a:r>
              <a:t/>
            </a:r>
            <a:endParaRPr sz="7250">
              <a:solidFill>
                <a:schemeClr val="dk1"/>
              </a:solidFill>
              <a:latin typeface="Nunito"/>
              <a:ea typeface="Nunito"/>
              <a:cs typeface="Nunito"/>
              <a:sym typeface="Nunito"/>
            </a:endParaRPr>
          </a:p>
          <a:p>
            <a:pPr indent="-343694" lvl="0" marL="457200" rtl="0" algn="l">
              <a:lnSpc>
                <a:spcPct val="150000"/>
              </a:lnSpc>
              <a:spcBef>
                <a:spcPts val="0"/>
              </a:spcBef>
              <a:spcAft>
                <a:spcPts val="0"/>
              </a:spcAft>
              <a:buClr>
                <a:schemeClr val="dk1"/>
              </a:buClr>
              <a:buSzPct val="100000"/>
              <a:buFont typeface="Nunito"/>
              <a:buChar char="●"/>
            </a:pPr>
            <a:r>
              <a:rPr lang="en" sz="7250">
                <a:solidFill>
                  <a:schemeClr val="dk1"/>
                </a:solidFill>
                <a:latin typeface="Nunito"/>
                <a:ea typeface="Nunito"/>
                <a:cs typeface="Nunito"/>
                <a:sym typeface="Nunito"/>
              </a:rPr>
              <a:t>Machine-readability across operating systems and applications can be quite complicated, and is beyond the scope of this course.</a:t>
            </a:r>
            <a:endParaRPr sz="7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64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3250">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