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y="5143500" cx="9144000"/>
  <p:notesSz cx="6858000" cy="9144000"/>
  <p:embeddedFontLst>
    <p:embeddedFont>
      <p:font typeface="Nunito"/>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85C7882-F2AA-4EC0-8E11-0D6BA43C69C6}">
  <a:tblStyle styleId="{085C7882-F2AA-4EC0-8E11-0D6BA43C69C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font" Target="fonts/Nuni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Nunito-italic.fntdata"/><Relationship Id="rId50" Type="http://schemas.openxmlformats.org/officeDocument/2006/relationships/font" Target="fonts/Nunito-bold.fntdata"/><Relationship Id="rId52" Type="http://schemas.openxmlformats.org/officeDocument/2006/relationships/font" Target="fonts/Nunit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d68ccd926a_1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3d68ccd926a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Discuss different ideas presented in the graph for factors that contribute to irreproducible research</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Most researchers are not formally trained as programmers, but they increasingly need to deal with issues such as the growing size and scope of datasets, the availability of data analysis methods and algorithms, and the proliferation of new research tools and software.</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For these reasons, the barriers to fully reproducible research must be identified and addressed. These barriers include technical challenges, external dependencies, and human factors.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Technical challenges:</a:t>
            </a:r>
            <a:r>
              <a:rPr lang="en">
                <a:solidFill>
                  <a:schemeClr val="dk1"/>
                </a:solidFill>
              </a:rPr>
              <a:t> </a:t>
            </a:r>
            <a:endParaRPr>
              <a:solidFill>
                <a:schemeClr val="dk1"/>
              </a:solidFill>
            </a:endParaRPr>
          </a:p>
          <a:p>
            <a:pPr indent="0" lvl="0" marL="0" rtl="0" algn="l">
              <a:lnSpc>
                <a:spcPct val="115000"/>
              </a:lnSpc>
              <a:spcBef>
                <a:spcPts val="0"/>
              </a:spcBef>
              <a:spcAft>
                <a:spcPts val="0"/>
              </a:spcAft>
              <a:buNone/>
            </a:pPr>
            <a:r>
              <a:rPr lang="en">
                <a:solidFill>
                  <a:schemeClr val="dk1"/>
                </a:solidFill>
              </a:rPr>
              <a:t>Variations in available computing environments and differing computational complexity across projects / disciplines create hindrances to reproducibility. Technical challenges are not insurmountable, but they highlight the importance of detailed documentation.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External dependencies: </a:t>
            </a:r>
            <a:endParaRPr b="1">
              <a:solidFill>
                <a:schemeClr val="dk1"/>
              </a:solidFill>
            </a:endParaRPr>
          </a:p>
          <a:p>
            <a:pPr indent="0" lvl="0" marL="0" rtl="0" algn="l">
              <a:lnSpc>
                <a:spcPct val="115000"/>
              </a:lnSpc>
              <a:spcBef>
                <a:spcPts val="0"/>
              </a:spcBef>
              <a:spcAft>
                <a:spcPts val="0"/>
              </a:spcAft>
              <a:buNone/>
            </a:pPr>
            <a:r>
              <a:rPr lang="en">
                <a:solidFill>
                  <a:schemeClr val="dk1"/>
                </a:solidFill>
              </a:rPr>
              <a:t>Infrastructure such as external APIs and algorithms are often outside of the control of the research team. Many external services are not open-source, which creates a ‘black box’ of uncertainty when it comes to data processing methods and code documentation. </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‘Operator error’ and reluctance to share:</a:t>
            </a:r>
            <a:r>
              <a:rPr lang="en">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Human factors, such as inexperience with coding or a reluctance to share data, pose significant barriers to reproducible research. Documenting code takes time and skill, and some researchers are unwilling to share due to a fear of criticism or concern about their findings being ‘scooped’ or taken by others.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d68ccd926a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d68ccd926a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Optional slide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3d68ccd926a_1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3d68ccd926a_1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Optional slide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d68ccd926a_1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d68ccd926a_1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Optional slide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d68ccd926a_1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d68ccd926a_1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d68ccd926a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d68ccd926a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1200">
                <a:solidFill>
                  <a:schemeClr val="dk1"/>
                </a:solidFill>
                <a:latin typeface="Nunito"/>
                <a:ea typeface="Nunito"/>
                <a:cs typeface="Nunito"/>
                <a:sym typeface="Nunito"/>
              </a:rPr>
              <a:t>Research methods are discipline-specific, and what works in one domain may not be possible in another.</a:t>
            </a:r>
            <a:endParaRPr b="1"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d6ae605ad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d6ae605ad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b="1"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d6ae605ad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3d6ae605ad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Be proactive</a:t>
            </a:r>
            <a:r>
              <a:rPr lang="en">
                <a:solidFill>
                  <a:schemeClr val="dk1"/>
                </a:solidFill>
              </a:rPr>
              <a:t>. Planning for reproducibility should happen at the start of a project, not the end. Make use of resources such as data management plan templates and reproducibility checklists. This will not only help with the project’s reusability, it will make the current research easier to implement and understand.</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Document, document document</a:t>
            </a:r>
            <a:r>
              <a:rPr lang="en">
                <a:solidFill>
                  <a:schemeClr val="dk1"/>
                </a:solidFill>
              </a:rPr>
              <a:t>. There can never be too much documentation. If the concept of writing about the project details seems daunting, think of it as a communication with your future self. If you put the project away for six months, how would you describe to yourself what you were working on? Practices such as literate programming and version control can help to streamline and automate documentation.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b="1" lang="en">
                <a:solidFill>
                  <a:schemeClr val="dk1"/>
                </a:solidFill>
              </a:rPr>
              <a:t>Be</a:t>
            </a:r>
            <a:r>
              <a:rPr lang="en">
                <a:solidFill>
                  <a:schemeClr val="dk1"/>
                </a:solidFill>
              </a:rPr>
              <a:t> </a:t>
            </a:r>
            <a:r>
              <a:rPr b="1" lang="en">
                <a:solidFill>
                  <a:schemeClr val="dk1"/>
                </a:solidFill>
              </a:rPr>
              <a:t>FAIR</a:t>
            </a:r>
            <a:r>
              <a:rPr lang="en">
                <a:solidFill>
                  <a:schemeClr val="dk1"/>
                </a:solidFill>
              </a:rPr>
              <a:t>. Sharing your data, code, and documentation in a recognized repository helps with reproducibility by making your research </a:t>
            </a:r>
            <a:r>
              <a:rPr i="1" lang="en">
                <a:solidFill>
                  <a:schemeClr val="dk1"/>
                </a:solidFill>
              </a:rPr>
              <a:t>findable</a:t>
            </a:r>
            <a:r>
              <a:rPr lang="en">
                <a:solidFill>
                  <a:schemeClr val="dk1"/>
                </a:solidFill>
              </a:rPr>
              <a:t>. Ensuring all documentation and data are in open, rather than proprietary, file formats allows your research to be </a:t>
            </a:r>
            <a:r>
              <a:rPr i="1" lang="en">
                <a:solidFill>
                  <a:schemeClr val="dk1"/>
                </a:solidFill>
              </a:rPr>
              <a:t>accessible</a:t>
            </a:r>
            <a:r>
              <a:rPr lang="en">
                <a:solidFill>
                  <a:schemeClr val="dk1"/>
                </a:solidFill>
              </a:rPr>
              <a:t> and </a:t>
            </a:r>
            <a:r>
              <a:rPr i="1" lang="en">
                <a:solidFill>
                  <a:schemeClr val="dk1"/>
                </a:solidFill>
              </a:rPr>
              <a:t>interoperable</a:t>
            </a:r>
            <a:r>
              <a:rPr lang="en">
                <a:solidFill>
                  <a:schemeClr val="dk1"/>
                </a:solidFill>
              </a:rPr>
              <a:t>. And, providing robust documentation supports research </a:t>
            </a:r>
            <a:r>
              <a:rPr i="1" lang="en">
                <a:solidFill>
                  <a:schemeClr val="dk1"/>
                </a:solidFill>
              </a:rPr>
              <a:t>reusability</a:t>
            </a:r>
            <a:r>
              <a:rPr lang="en">
                <a:solidFill>
                  <a:schemeClr val="dk1"/>
                </a:solidFill>
              </a:rPr>
              <a:t>.</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[optional]</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Use discrete computational environments</a:t>
            </a:r>
            <a:r>
              <a:rPr lang="en">
                <a:solidFill>
                  <a:schemeClr val="dk1"/>
                </a:solidFill>
              </a:rPr>
              <a:t>. Technologies such as software containers and virtual machines create predictable and controlled environments for computational research. As with all practices in RDM, using discrete computational environments is not only helpful for future research, but for the implementation of the current research project.</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d6ae605ad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d6ae605ad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d6ae605ad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d6ae605ad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50f6f1d0fa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50f6f1d0fa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d6ae605ad7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d6ae605ad7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d6ae605ad7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d6ae605ad7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Microsoft Excel is widely known and used, and it often elicits strong reactions from people who either strongly like or dislike it. But Excel is popular for a reason. It is easy to use; it can quickly calculate things like sum, mean, and basic statistics; there are many options in the graphical user interface for automation and formatting; it can create colourful graphs and charts; and there is a lot of help available for writing formulas and using advanced features.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popularity of Excel can lead users to believe that it is the only option for wrangling data, but there are other options depending on the use-case. Programs like OpenRefine, SPSS, Sass, and Stata, and coding languages such as R and Python all have robust functions and features for tasks like data cleaning and advanced statistical analysis and graphing.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d6ae605ad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d6ae605ad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Excel is an easy-to-use program for novice users, but it is full of hidden features and idiosyncrasies. The biggest issue with any technology is ‘operator error’, and this is especially prevalent in Excel, where settings and preferences are hidden away in menus. Since Excel is a proprietary program, users can’t easily inspect or search for errors in their configuration settings.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Dates in Excel need to be formatted correctly in multiple ways. The characters must appear in a predictable pattern, and the cell format needs to be set correctly.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Long strings of numbers will always be truncated, and, depending on the settings, numbers with more than 16 characters may be rounded to zero.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Excel does not handle big, or even medium datasets very well. Files become very hard to load or work with if they have over 800,000 rows of data.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Since Excel is a graphical user interface, it provides multiple ways in which to achieve the same task. For example, formulas can be ‘hard-coded’ (referring to specific cells), or they can be relational (referring to named cells) depending on configuration and user knowledge. When formulas are hard-coded, if a change is made to the data or configuration, the formula may break, or worse, display incorrect information.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And finally, one of the biggest issues with Excel is the lack of versioning support. The program makes direct changes to the source data whenever a file is saved. If the data are overwritten in the absence of a backup copy, a research project can be compromised, delayed, or worse.</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d6ae605ad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3d6ae605ad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Excel is an easy-to-use program for novice users, but it is full of hidden features and idiosyncrasies. The biggest issue with any technology is ‘operator error’, and this is especially prevalent in Excel, where settings and preferences are hidden away in menus. Since Excel is a proprietary program, users can’t easily inspect or search for errors in their configuration settings.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Dates in Excel need to be formatted correctly in multiple ways. The characters must appear in a predictable pattern, and the cell format needs to be set correctly.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Long strings of numbers will always be truncated, and, depending on the settings, numbers with more than 16 characters may be rounded to zero.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Excel does not handle big, or even medium datasets very well. Files become very hard to load or work with if they have over 800,000 rows of data.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Since Excel is a graphical user interface, it provides multiple ways in which to achieve the same task. For example, formulas can be ‘hard-coded’ (referring to specific cells), or they can be relational (referring to named cells) depending on configuration and user knowledge. When formulas are hard-coded, if a change is made to the data or configuration, the formula may break, or worse, display incorrect information.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And finally, one of the biggest issues with Excel is the lack of versioning support. The program makes direct changes to the source data whenever a file is saved. If the data are overwritten in the absence of a backup copy, a research project can be compromised, delayed, or worse.</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d6ae605ad7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d6ae605ad7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d6ae605ad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d6ae605ad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3d6ae605ad7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3d6ae605ad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d6ae605ad7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3d6ae605ad7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d6ae605ad7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d6ae605ad7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d6ae605ad7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3d6ae605ad7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d641d39b5f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d641d39b5f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d6ae605ad7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d6ae605ad7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d6ae605ad7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d6ae605ad7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d6ae605ad7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d6ae605ad7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Lines of code, or ‘scripts', are instructions that a coding language can perform. They are useful for automating common or repeated operations, such as renaming variables or column names, especially for projects that use medium to large sets of data. Scripts can be used for many purposes, but in this section, the focus is on scripting for datasets.</a:t>
            </a:r>
            <a:endParaRPr>
              <a:solidFill>
                <a:schemeClr val="dk1"/>
              </a:solidFill>
            </a:endParaRPr>
          </a:p>
          <a:p>
            <a:pPr indent="0" lvl="0" marL="0" rtl="0" algn="l">
              <a:lnSpc>
                <a:spcPct val="115000"/>
              </a:lnSpc>
              <a:spcBef>
                <a:spcPts val="0"/>
              </a:spcBef>
              <a:spcAft>
                <a:spcPts val="0"/>
              </a:spcAft>
              <a:buNone/>
            </a:pPr>
            <a:r>
              <a:rPr lang="en">
                <a:solidFill>
                  <a:schemeClr val="dk1"/>
                </a:solidFill>
              </a:rPr>
              <a:t>Scripts improve reproducibility because they are predictable. They perform the same operations, in the same order, every time.  </a:t>
            </a: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d6ae605ad7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d6ae605ad7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d6ae605ad7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d6ae605ad7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  </a:t>
            </a:r>
            <a:endParaRPr>
              <a:solidFill>
                <a:schemeClr val="dk1"/>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d6ae605ad7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d6ae605ad7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  </a:t>
            </a:r>
            <a:endParaRPr>
              <a:solidFill>
                <a:schemeClr val="dk1"/>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d6ae605ad7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d6ae605ad7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d6ae605ad7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d6ae605ad7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  </a:t>
            </a:r>
            <a:endParaRPr>
              <a:solidFill>
                <a:schemeClr val="dk1"/>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d6ae605ad7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d6ae605ad7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  </a:t>
            </a:r>
            <a:endParaRPr>
              <a:solidFill>
                <a:schemeClr val="dk1"/>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d6ae605ad7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d6ae605ad7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d682c04db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d682c04db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As we have learned, research data management supports the responsible conduct of research. Reproducibility is an important aspect of that responsibility. Reproducible research practices lead to research outputs that are verifiable, extendable, and trustworthy.</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d6ae605ad7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d6ae605ad7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  </a:t>
            </a:r>
            <a:endParaRPr>
              <a:solidFill>
                <a:schemeClr val="dk1"/>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d6ae605ad7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d6ae605ad7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  </a:t>
            </a:r>
            <a:endParaRPr>
              <a:solidFill>
                <a:schemeClr val="dk1"/>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3d6ae605ad7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3d6ae605ad7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d68ccd926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d68ccd926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As we have learned, research data management supports the responsible conduct of research. Reproducibility is an important aspect of that responsibility. Reproducible research practices lead to research outputs that are verifiable, extendable, and trustworthy.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d68ccd926a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d68ccd926a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d682c04db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d682c04db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d68ccd926a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d68ccd926a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d68ccd926a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d68ccd926a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‘Crisis’ is a strong word, but it is easy to find examples of fabricated research results. Poorly documented research, whether accidental or purposeful, can create measurable harms to individuals and communities.</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As this graph shows, of over 1500 researchers surveyed, over half think there’s a significant crisis, and close to 40% think there’s a slight crisis</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nature.com/articles/533452a"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pmc.ncbi.nlm.nih.gov/articles/PMC8651289/"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hyperlink" Target="https://journals.plos.org/ploscompbiol/article?id=10.1371/journal.pcbi.1008984"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hyperlink" Target="https://ar5iv.labs.arxiv.org/html/2003.1220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nature.com/articles/533452a"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sz="4400">
                <a:solidFill>
                  <a:srgbClr val="3F4252"/>
                </a:solidFill>
              </a:rPr>
              <a:t>Reproducibility in Research</a:t>
            </a:r>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nvSpPr>
        <p:spPr>
          <a:xfrm>
            <a:off x="7464575" y="4757575"/>
            <a:ext cx="1569000" cy="2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3"/>
              </a:rPr>
              <a:t>source</a:t>
            </a:r>
            <a:endParaRPr sz="800">
              <a:solidFill>
                <a:schemeClr val="dk2"/>
              </a:solidFill>
            </a:endParaRPr>
          </a:p>
        </p:txBody>
      </p:sp>
      <p:pic>
        <p:nvPicPr>
          <p:cNvPr id="109" name="Google Shape;109;p22"/>
          <p:cNvPicPr preferRelativeResize="0"/>
          <p:nvPr/>
        </p:nvPicPr>
        <p:blipFill>
          <a:blip r:embed="rId4">
            <a:alphaModFix/>
          </a:blip>
          <a:stretch>
            <a:fillRect/>
          </a:stretch>
        </p:blipFill>
        <p:spPr>
          <a:xfrm>
            <a:off x="2932575" y="134463"/>
            <a:ext cx="3278862" cy="4874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3"/>
          <p:cNvSpPr txBox="1"/>
          <p:nvPr/>
        </p:nvSpPr>
        <p:spPr>
          <a:xfrm>
            <a:off x="7464575" y="4757575"/>
            <a:ext cx="1569000" cy="2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3"/>
              </a:rPr>
              <a:t>source</a:t>
            </a:r>
            <a:endParaRPr sz="800">
              <a:solidFill>
                <a:schemeClr val="dk2"/>
              </a:solidFill>
            </a:endParaRPr>
          </a:p>
        </p:txBody>
      </p:sp>
      <p:pic>
        <p:nvPicPr>
          <p:cNvPr id="115" name="Google Shape;115;p23"/>
          <p:cNvPicPr preferRelativeResize="0"/>
          <p:nvPr/>
        </p:nvPicPr>
        <p:blipFill>
          <a:blip r:embed="rId4">
            <a:alphaModFix/>
          </a:blip>
          <a:stretch>
            <a:fillRect/>
          </a:stretch>
        </p:blipFill>
        <p:spPr>
          <a:xfrm>
            <a:off x="152400" y="300950"/>
            <a:ext cx="8839202" cy="42845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Nuances of reproducibility</a:t>
            </a:r>
            <a:endParaRPr/>
          </a:p>
        </p:txBody>
      </p:sp>
      <p:sp>
        <p:nvSpPr>
          <p:cNvPr id="121" name="Google Shape;121;p24"/>
          <p:cNvSpPr txBox="1"/>
          <p:nvPr>
            <p:ph idx="1" type="body"/>
          </p:nvPr>
        </p:nvSpPr>
        <p:spPr>
          <a:xfrm>
            <a:off x="357650" y="1152475"/>
            <a:ext cx="80538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Reproducibility is a spectrum. </a:t>
            </a:r>
            <a:endParaRPr sz="72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The more assets and information provided, the easier it is to reproduce the study.</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Nuances of reproducibility</a:t>
            </a:r>
            <a:endParaRPr/>
          </a:p>
        </p:txBody>
      </p:sp>
      <p:sp>
        <p:nvSpPr>
          <p:cNvPr id="127" name="Google Shape;127;p25"/>
          <p:cNvSpPr txBox="1"/>
          <p:nvPr>
            <p:ph idx="1" type="body"/>
          </p:nvPr>
        </p:nvSpPr>
        <p:spPr>
          <a:xfrm>
            <a:off x="357650" y="1152475"/>
            <a:ext cx="80538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b="1" lang="en" sz="7250">
                <a:solidFill>
                  <a:schemeClr val="dk1"/>
                </a:solidFill>
                <a:latin typeface="Nunito"/>
                <a:ea typeface="Nunito"/>
                <a:cs typeface="Nunito"/>
                <a:sym typeface="Nunito"/>
              </a:rPr>
              <a:t>High / full reproducibility</a:t>
            </a:r>
            <a:r>
              <a:rPr lang="en" sz="7250">
                <a:solidFill>
                  <a:schemeClr val="dk1"/>
                </a:solidFill>
                <a:latin typeface="Nunito"/>
                <a:ea typeface="Nunito"/>
                <a:cs typeface="Nunito"/>
                <a:sym typeface="Nunito"/>
              </a:rPr>
              <a:t>: studies that provide the code, data, and full computational environment necessary to reproduce the results.</a:t>
            </a:r>
            <a:endParaRPr sz="72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b="1" lang="en" sz="7250">
                <a:solidFill>
                  <a:schemeClr val="dk1"/>
                </a:solidFill>
                <a:latin typeface="Nunito"/>
                <a:ea typeface="Nunito"/>
                <a:cs typeface="Nunito"/>
                <a:sym typeface="Nunito"/>
              </a:rPr>
              <a:t>Medium / partial reproducibility</a:t>
            </a:r>
            <a:r>
              <a:rPr lang="en" sz="7250">
                <a:solidFill>
                  <a:schemeClr val="dk1"/>
                </a:solidFill>
                <a:latin typeface="Nunito"/>
                <a:ea typeface="Nunito"/>
                <a:cs typeface="Nunito"/>
                <a:sym typeface="Nunito"/>
              </a:rPr>
              <a:t>: studies that provide the code and data, but not the computational environment in which the code can be run.</a:t>
            </a:r>
            <a:endParaRPr sz="72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b="1" lang="en" sz="7250">
                <a:solidFill>
                  <a:schemeClr val="dk1"/>
                </a:solidFill>
                <a:latin typeface="Nunito"/>
                <a:ea typeface="Nunito"/>
                <a:cs typeface="Nunito"/>
                <a:sym typeface="Nunito"/>
              </a:rPr>
              <a:t>Low / shallow reproducibility</a:t>
            </a:r>
            <a:r>
              <a:rPr lang="en" sz="7250">
                <a:solidFill>
                  <a:schemeClr val="dk1"/>
                </a:solidFill>
                <a:latin typeface="Nunito"/>
                <a:ea typeface="Nunito"/>
                <a:cs typeface="Nunito"/>
                <a:sym typeface="Nunito"/>
              </a:rPr>
              <a:t>: studies that provide algorithms and results.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Nuances of reproducibility</a:t>
            </a:r>
            <a:endParaRPr/>
          </a:p>
        </p:txBody>
      </p:sp>
      <p:sp>
        <p:nvSpPr>
          <p:cNvPr id="133" name="Google Shape;133;p26"/>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b="1" lang="en" sz="7250">
                <a:solidFill>
                  <a:schemeClr val="dk1"/>
                </a:solidFill>
                <a:latin typeface="Nunito"/>
                <a:ea typeface="Nunito"/>
                <a:cs typeface="Nunito"/>
                <a:sym typeface="Nunito"/>
              </a:rPr>
              <a:t>Sharing ≠ reproducible.</a:t>
            </a:r>
            <a:r>
              <a:rPr lang="en" sz="7250">
                <a:solidFill>
                  <a:schemeClr val="dk1"/>
                </a:solidFill>
                <a:latin typeface="Nunito"/>
                <a:ea typeface="Nunito"/>
                <a:cs typeface="Nunito"/>
                <a:sym typeface="Nunito"/>
              </a:rPr>
              <a:t> </a:t>
            </a:r>
            <a:endParaRPr sz="72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Simply sharing data and code does not make a project reproducible.</a:t>
            </a:r>
            <a:endParaRPr sz="72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Could another researcher, without ever speaking to you, open, understand, run, or reuse your data and code?</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Nuances of reproducibility</a:t>
            </a:r>
            <a:endParaRPr/>
          </a:p>
        </p:txBody>
      </p:sp>
      <p:sp>
        <p:nvSpPr>
          <p:cNvPr id="139" name="Google Shape;139;p27"/>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b="1" lang="en" sz="7250">
                <a:solidFill>
                  <a:schemeClr val="dk1"/>
                </a:solidFill>
                <a:latin typeface="Nunito"/>
                <a:ea typeface="Nunito"/>
                <a:cs typeface="Nunito"/>
                <a:sym typeface="Nunito"/>
              </a:rPr>
              <a:t>Not all data are meant to be computationally reproducible. </a:t>
            </a:r>
            <a:endParaRPr b="1" sz="72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b="1"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Qualitative, humanities, or arts-based research are not exempt from good documentation practices just because they are less computationally reproducible than other projects.</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Best practices</a:t>
            </a:r>
            <a:endParaRPr/>
          </a:p>
        </p:txBody>
      </p:sp>
      <p:sp>
        <p:nvSpPr>
          <p:cNvPr id="145" name="Google Shape;145;p28"/>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b="1" lang="en" sz="7250">
                <a:solidFill>
                  <a:schemeClr val="dk1"/>
                </a:solidFill>
                <a:latin typeface="Nunito"/>
                <a:ea typeface="Nunito"/>
                <a:cs typeface="Nunito"/>
                <a:sym typeface="Nunito"/>
              </a:rPr>
              <a:t>Good RDM is not about perfection.</a:t>
            </a:r>
            <a:endParaRPr b="1"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Slip-ups happen, and the focus should be on doing the best you can.</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Best practices</a:t>
            </a:r>
            <a:endParaRPr/>
          </a:p>
        </p:txBody>
      </p:sp>
      <p:sp>
        <p:nvSpPr>
          <p:cNvPr id="151" name="Google Shape;151;p29"/>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Be proactive</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Document, document, document</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Be FAIR</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Working</a:t>
            </a:r>
            <a:r>
              <a:rPr lang="en"/>
              <a:t> with Microsoft Excel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Have you ever used Excel?</a:t>
            </a:r>
            <a:endParaRPr/>
          </a:p>
        </p:txBody>
      </p:sp>
      <p:sp>
        <p:nvSpPr>
          <p:cNvPr id="162" name="Google Shape;162;p31"/>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What did you use it for?</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Did it do a good job? Why/why not?</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rPr b="1" lang="en" sz="7250">
                <a:solidFill>
                  <a:schemeClr val="dk1"/>
                </a:solidFill>
                <a:latin typeface="Nunito"/>
                <a:ea typeface="Nunito"/>
                <a:cs typeface="Nunito"/>
                <a:sym typeface="Nunito"/>
              </a:rPr>
              <a:t>Share your answers in the chat, or raise a hand!</a:t>
            </a:r>
            <a:endParaRPr b="1"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Session Objectives</a:t>
            </a:r>
            <a:endParaRPr/>
          </a:p>
        </p:txBody>
      </p:sp>
      <p:sp>
        <p:nvSpPr>
          <p:cNvPr id="61" name="Google Shape;61;p14"/>
          <p:cNvSpPr txBox="1"/>
          <p:nvPr>
            <p:ph idx="1" type="body"/>
          </p:nvPr>
        </p:nvSpPr>
        <p:spPr>
          <a:xfrm>
            <a:off x="31170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rPr b="1" lang="en" sz="5776">
                <a:solidFill>
                  <a:schemeClr val="dk1"/>
                </a:solidFill>
                <a:latin typeface="Nunito"/>
                <a:ea typeface="Nunito"/>
                <a:cs typeface="Nunito"/>
                <a:sym typeface="Nunito"/>
              </a:rPr>
              <a:t>By the end of this session, you’ll be able to:</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320293" lvl="0" marL="457200" rtl="0" algn="l">
              <a:lnSpc>
                <a:spcPct val="150000"/>
              </a:lnSpc>
              <a:spcBef>
                <a:spcPts val="0"/>
              </a:spcBef>
              <a:spcAft>
                <a:spcPts val="0"/>
              </a:spcAft>
              <a:buClr>
                <a:schemeClr val="dk1"/>
              </a:buClr>
              <a:buSzPct val="100000"/>
              <a:buFont typeface="Nunito"/>
              <a:buChar char="●"/>
            </a:pPr>
            <a:r>
              <a:rPr lang="en" sz="5776">
                <a:solidFill>
                  <a:schemeClr val="dk1"/>
                </a:solidFill>
                <a:latin typeface="Nunito"/>
                <a:ea typeface="Nunito"/>
                <a:cs typeface="Nunito"/>
                <a:sym typeface="Nunito"/>
              </a:rPr>
              <a:t>Identify issues with reproducibility in research, and best practices to make research reproducible.</a:t>
            </a:r>
            <a:endParaRPr sz="5776">
              <a:solidFill>
                <a:schemeClr val="dk1"/>
              </a:solidFill>
              <a:latin typeface="Nunito"/>
              <a:ea typeface="Nunito"/>
              <a:cs typeface="Nunito"/>
              <a:sym typeface="Nunito"/>
            </a:endParaRPr>
          </a:p>
          <a:p>
            <a:pPr indent="-320293" lvl="0" marL="457200" rtl="0" algn="l">
              <a:lnSpc>
                <a:spcPct val="150000"/>
              </a:lnSpc>
              <a:spcBef>
                <a:spcPts val="0"/>
              </a:spcBef>
              <a:spcAft>
                <a:spcPts val="0"/>
              </a:spcAft>
              <a:buClr>
                <a:schemeClr val="dk1"/>
              </a:buClr>
              <a:buSzPct val="100000"/>
              <a:buFont typeface="Nunito"/>
              <a:buChar char="●"/>
            </a:pPr>
            <a:r>
              <a:rPr lang="en" sz="5776">
                <a:solidFill>
                  <a:schemeClr val="dk1"/>
                </a:solidFill>
                <a:latin typeface="Nunito"/>
                <a:ea typeface="Nunito"/>
                <a:cs typeface="Nunito"/>
                <a:sym typeface="Nunito"/>
              </a:rPr>
              <a:t>Discuss pros and cons of using Excel for spreadsheet data.</a:t>
            </a:r>
            <a:endParaRPr sz="5776">
              <a:solidFill>
                <a:schemeClr val="dk1"/>
              </a:solidFill>
              <a:latin typeface="Nunito"/>
              <a:ea typeface="Nunito"/>
              <a:cs typeface="Nunito"/>
              <a:sym typeface="Nunito"/>
            </a:endParaRPr>
          </a:p>
          <a:p>
            <a:pPr indent="-320293" lvl="0" marL="457200" rtl="0" algn="l">
              <a:lnSpc>
                <a:spcPct val="150000"/>
              </a:lnSpc>
              <a:spcBef>
                <a:spcPts val="0"/>
              </a:spcBef>
              <a:spcAft>
                <a:spcPts val="0"/>
              </a:spcAft>
              <a:buClr>
                <a:schemeClr val="dk1"/>
              </a:buClr>
              <a:buSzPct val="100000"/>
              <a:buFont typeface="Nunito"/>
              <a:buChar char="●"/>
            </a:pPr>
            <a:r>
              <a:rPr lang="en" sz="5776">
                <a:solidFill>
                  <a:schemeClr val="dk1"/>
                </a:solidFill>
                <a:latin typeface="Nunito"/>
                <a:ea typeface="Nunito"/>
                <a:cs typeface="Nunito"/>
                <a:sym typeface="Nunito"/>
              </a:rPr>
              <a:t>Explain the difference between Excel files (.xlsx) and plain-test .csv files, and their role in reproducibility.</a:t>
            </a:r>
            <a:endParaRPr sz="5776">
              <a:solidFill>
                <a:schemeClr val="dk1"/>
              </a:solidFill>
              <a:latin typeface="Nunito"/>
              <a:ea typeface="Nunito"/>
              <a:cs typeface="Nunito"/>
              <a:sym typeface="Nunito"/>
            </a:endParaRPr>
          </a:p>
          <a:p>
            <a:pPr indent="-320293" lvl="0" marL="457200" rtl="0" algn="l">
              <a:lnSpc>
                <a:spcPct val="150000"/>
              </a:lnSpc>
              <a:spcBef>
                <a:spcPts val="0"/>
              </a:spcBef>
              <a:spcAft>
                <a:spcPts val="0"/>
              </a:spcAft>
              <a:buClr>
                <a:schemeClr val="dk1"/>
              </a:buClr>
              <a:buSzPct val="100000"/>
              <a:buFont typeface="Nunito"/>
              <a:buChar char="●"/>
            </a:pPr>
            <a:r>
              <a:rPr lang="en" sz="5776">
                <a:solidFill>
                  <a:schemeClr val="dk1"/>
                </a:solidFill>
                <a:latin typeface="Nunito"/>
                <a:ea typeface="Nunito"/>
                <a:cs typeface="Nunito"/>
                <a:sym typeface="Nunito"/>
              </a:rPr>
              <a:t>Define scripting and the concept of literate programming.</a:t>
            </a:r>
            <a:endParaRPr sz="5776">
              <a:solidFill>
                <a:schemeClr val="dk1"/>
              </a:solidFill>
              <a:latin typeface="Nunito"/>
              <a:ea typeface="Nunito"/>
              <a:cs typeface="Nunito"/>
              <a:sym typeface="Nunito"/>
            </a:endParaRPr>
          </a:p>
          <a:p>
            <a:pPr indent="-320293" lvl="0" marL="457200" rtl="0" algn="l">
              <a:lnSpc>
                <a:spcPct val="150000"/>
              </a:lnSpc>
              <a:spcBef>
                <a:spcPts val="0"/>
              </a:spcBef>
              <a:spcAft>
                <a:spcPts val="0"/>
              </a:spcAft>
              <a:buClr>
                <a:schemeClr val="dk1"/>
              </a:buClr>
              <a:buSzPct val="100000"/>
              <a:buFont typeface="Nunito"/>
              <a:buChar char="●"/>
            </a:pPr>
            <a:r>
              <a:rPr lang="en" sz="5776">
                <a:solidFill>
                  <a:schemeClr val="dk1"/>
                </a:solidFill>
                <a:latin typeface="Nunito"/>
                <a:ea typeface="Nunito"/>
                <a:cs typeface="Nunito"/>
                <a:sym typeface="Nunito"/>
              </a:rPr>
              <a:t>Connect the data science workflow and the use of R and RStudio with the research data lifecycle.</a:t>
            </a:r>
            <a:endParaRPr sz="5776">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Have you ever used Excel?</a:t>
            </a:r>
            <a:endParaRPr/>
          </a:p>
        </p:txBody>
      </p:sp>
      <p:sp>
        <p:nvSpPr>
          <p:cNvPr id="168" name="Google Shape;168;p32"/>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What did you use it for?</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Did it do a good job? Why/why not?</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rPr b="1" lang="en" sz="7250">
                <a:solidFill>
                  <a:schemeClr val="dk1"/>
                </a:solidFill>
                <a:latin typeface="Nunito"/>
                <a:ea typeface="Nunito"/>
                <a:cs typeface="Nunito"/>
                <a:sym typeface="Nunito"/>
              </a:rPr>
              <a:t>Share your answers in the chat, or raise a hand!</a:t>
            </a:r>
            <a:endParaRPr b="1"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Excel: What it does well</a:t>
            </a:r>
            <a:endParaRPr/>
          </a:p>
        </p:txBody>
      </p:sp>
      <p:sp>
        <p:nvSpPr>
          <p:cNvPr id="174" name="Google Shape;174;p33"/>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Intuitive point-and-click graphical user interface (GUI)</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Easily group and order datasets based on </a:t>
            </a:r>
            <a:r>
              <a:rPr lang="en" sz="7250">
                <a:solidFill>
                  <a:schemeClr val="dk1"/>
                </a:solidFill>
                <a:latin typeface="Nunito"/>
                <a:ea typeface="Nunito"/>
                <a:cs typeface="Nunito"/>
                <a:sym typeface="Nunito"/>
              </a:rPr>
              <a:t>specific</a:t>
            </a:r>
            <a:r>
              <a:rPr lang="en" sz="7250">
                <a:solidFill>
                  <a:schemeClr val="dk1"/>
                </a:solidFill>
                <a:latin typeface="Nunito"/>
                <a:ea typeface="Nunito"/>
                <a:cs typeface="Nunito"/>
                <a:sym typeface="Nunito"/>
              </a:rPr>
              <a:t> values</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Easily calculate things like sum, mean, and other basic statistics</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Create graphs and charts with a few clicks</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b="1" lang="en" sz="7250">
                <a:solidFill>
                  <a:schemeClr val="dk1"/>
                </a:solidFill>
                <a:latin typeface="Nunito"/>
                <a:ea typeface="Nunito"/>
                <a:cs typeface="Nunito"/>
                <a:sym typeface="Nunito"/>
              </a:rPr>
              <a:t>It’s easy and convenient</a:t>
            </a:r>
            <a:endParaRPr b="1"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Excel: What it doesn’t do so well</a:t>
            </a:r>
            <a:endParaRPr/>
          </a:p>
        </p:txBody>
      </p:sp>
      <p:sp>
        <p:nvSpPr>
          <p:cNvPr id="180" name="Google Shape;180;p34"/>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Any manual changes made to a document are subject to human </a:t>
            </a:r>
            <a:r>
              <a:rPr lang="en" sz="7250">
                <a:solidFill>
                  <a:schemeClr val="dk1"/>
                </a:solidFill>
                <a:latin typeface="Nunito"/>
                <a:ea typeface="Nunito"/>
                <a:cs typeface="Nunito"/>
                <a:sym typeface="Nunito"/>
              </a:rPr>
              <a:t>errors, and it can be hard to track these changes and identify errors.</a:t>
            </a:r>
            <a:endParaRPr sz="72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Formulaic changes can be hidden in cells and are subject to “breaking”, making manipulations and analyses difficult to track and reproduce.</a:t>
            </a:r>
            <a:endParaRPr sz="72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Manipulations require manual processes for every file.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Excel: What it doesn’t do so well</a:t>
            </a:r>
            <a:endParaRPr/>
          </a:p>
        </p:txBody>
      </p:sp>
      <p:sp>
        <p:nvSpPr>
          <p:cNvPr id="186" name="Google Shape;186;p35"/>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The auto-formatting of cells can be very annoying and cause issues.</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Rows/columns can be hidden, causing issues with collaboration.</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Changing variables will overwrite original data, causing issues with provenance and reproducibility.</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b="1" lang="en" sz="7250">
                <a:solidFill>
                  <a:schemeClr val="dk1"/>
                </a:solidFill>
                <a:latin typeface="Nunito"/>
                <a:ea typeface="Nunito"/>
                <a:cs typeface="Nunito"/>
                <a:sym typeface="Nunito"/>
              </a:rPr>
              <a:t>It’s not very reproducible. </a:t>
            </a:r>
            <a:endParaRPr b="1"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What’s in a Spreadsheet?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.xlsx files</a:t>
            </a:r>
            <a:endParaRPr/>
          </a:p>
        </p:txBody>
      </p:sp>
      <p:sp>
        <p:nvSpPr>
          <p:cNvPr id="197" name="Google Shape;197;p37"/>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Excel spreadsheets save as a </a:t>
            </a:r>
            <a:r>
              <a:rPr b="1" lang="en" sz="7250">
                <a:solidFill>
                  <a:schemeClr val="dk1"/>
                </a:solidFill>
                <a:latin typeface="Nunito"/>
                <a:ea typeface="Nunito"/>
                <a:cs typeface="Nunito"/>
                <a:sym typeface="Nunito"/>
              </a:rPr>
              <a:t>.xlsx </a:t>
            </a:r>
            <a:r>
              <a:rPr lang="en" sz="7250">
                <a:solidFill>
                  <a:schemeClr val="dk1"/>
                </a:solidFill>
                <a:latin typeface="Nunito"/>
                <a:ea typeface="Nunito"/>
                <a:cs typeface="Nunito"/>
                <a:sym typeface="Nunito"/>
              </a:rPr>
              <a:t>file, with is a proprietary Microsoft format.</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0556"/>
              <a:buFont typeface="Arial"/>
              <a:buNone/>
            </a:pPr>
            <a:r>
              <a:rPr lang="en" sz="3600">
                <a:solidFill>
                  <a:srgbClr val="3F4252"/>
                </a:solidFill>
              </a:rPr>
              <a:t>.xlsx files</a:t>
            </a:r>
            <a:endParaRPr/>
          </a:p>
          <a:p>
            <a:pPr indent="0" lvl="0" marL="0" rtl="0" algn="l">
              <a:spcBef>
                <a:spcPts val="0"/>
              </a:spcBef>
              <a:spcAft>
                <a:spcPts val="0"/>
              </a:spcAft>
              <a:buNone/>
            </a:pPr>
            <a:r>
              <a:t/>
            </a:r>
            <a:endParaRPr sz="3600">
              <a:solidFill>
                <a:srgbClr val="3F4252"/>
              </a:solidFill>
            </a:endParaRPr>
          </a:p>
        </p:txBody>
      </p:sp>
      <p:sp>
        <p:nvSpPr>
          <p:cNvPr id="203" name="Google Shape;203;p38"/>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While it’s natural to think of an Excel file as a single file, it is actually a zipped archive containing multiple files, including:</a:t>
            </a:r>
            <a:endParaRPr sz="7250">
              <a:solidFill>
                <a:schemeClr val="dk1"/>
              </a:solidFill>
              <a:latin typeface="Nunito"/>
              <a:ea typeface="Nunito"/>
              <a:cs typeface="Nunito"/>
              <a:sym typeface="Nunito"/>
            </a:endParaRPr>
          </a:p>
          <a:p>
            <a:pPr indent="-343694" lvl="1" marL="9144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Worksheet data</a:t>
            </a:r>
            <a:endParaRPr sz="7250">
              <a:solidFill>
                <a:schemeClr val="dk1"/>
              </a:solidFill>
              <a:latin typeface="Nunito"/>
              <a:ea typeface="Nunito"/>
              <a:cs typeface="Nunito"/>
              <a:sym typeface="Nunito"/>
            </a:endParaRPr>
          </a:p>
          <a:p>
            <a:pPr indent="-343694" lvl="1" marL="9144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Worksheet formatting</a:t>
            </a:r>
            <a:endParaRPr sz="7250">
              <a:solidFill>
                <a:schemeClr val="dk1"/>
              </a:solidFill>
              <a:latin typeface="Nunito"/>
              <a:ea typeface="Nunito"/>
              <a:cs typeface="Nunito"/>
              <a:sym typeface="Nunito"/>
            </a:endParaRPr>
          </a:p>
          <a:p>
            <a:pPr indent="-343694" lvl="1" marL="9144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Charts and graphs</a:t>
            </a:r>
            <a:endParaRPr sz="7250">
              <a:solidFill>
                <a:schemeClr val="dk1"/>
              </a:solidFill>
              <a:latin typeface="Nunito"/>
              <a:ea typeface="Nunito"/>
              <a:cs typeface="Nunito"/>
              <a:sym typeface="Nunito"/>
            </a:endParaRPr>
          </a:p>
          <a:p>
            <a:pPr indent="-343694" lvl="1" marL="9144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Pivot tables</a:t>
            </a:r>
            <a:endParaRPr sz="7250">
              <a:solidFill>
                <a:schemeClr val="dk1"/>
              </a:solidFill>
              <a:latin typeface="Nunito"/>
              <a:ea typeface="Nunito"/>
              <a:cs typeface="Nunito"/>
              <a:sym typeface="Nunito"/>
            </a:endParaRPr>
          </a:p>
          <a:p>
            <a:pPr indent="-343694" lvl="1" marL="9144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Embedded objects</a:t>
            </a:r>
            <a:endParaRPr sz="7250">
              <a:solidFill>
                <a:schemeClr val="dk1"/>
              </a:solidFill>
              <a:latin typeface="Nunito"/>
              <a:ea typeface="Nunito"/>
              <a:cs typeface="Nunito"/>
              <a:sym typeface="Nunito"/>
            </a:endParaRPr>
          </a:p>
          <a:p>
            <a:pPr indent="-343694" lvl="1" marL="9144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External links</a:t>
            </a:r>
            <a:endParaRPr sz="7250">
              <a:solidFill>
                <a:schemeClr val="dk1"/>
              </a:solidFill>
              <a:latin typeface="Nunito"/>
              <a:ea typeface="Nunito"/>
              <a:cs typeface="Nunito"/>
              <a:sym typeface="Nunito"/>
            </a:endParaRPr>
          </a:p>
          <a:p>
            <a:pPr indent="-343694" lvl="1" marL="9144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Metadata</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.csv files</a:t>
            </a:r>
            <a:endParaRPr/>
          </a:p>
        </p:txBody>
      </p:sp>
      <p:sp>
        <p:nvSpPr>
          <p:cNvPr id="209" name="Google Shape;209;p39"/>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b="1" lang="en" sz="7250">
                <a:solidFill>
                  <a:schemeClr val="dk1"/>
                </a:solidFill>
                <a:latin typeface="Nunito"/>
                <a:ea typeface="Nunito"/>
                <a:cs typeface="Nunito"/>
                <a:sym typeface="Nunito"/>
              </a:rPr>
              <a:t>.csv </a:t>
            </a:r>
            <a:r>
              <a:rPr lang="en" sz="7250">
                <a:solidFill>
                  <a:schemeClr val="dk1"/>
                </a:solidFill>
                <a:latin typeface="Nunito"/>
                <a:ea typeface="Nunito"/>
                <a:cs typeface="Nunito"/>
                <a:sym typeface="Nunito"/>
              </a:rPr>
              <a:t>files (Comma Separated Values) are tabular (spreadsheet) files, with each row representing a record and values within each row separated by commas (even though they can be presented in cells).</a:t>
            </a:r>
            <a:endParaRPr sz="72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Converting Excel files to other formats</a:t>
            </a:r>
            <a:endParaRPr/>
          </a:p>
        </p:txBody>
      </p:sp>
      <p:sp>
        <p:nvSpPr>
          <p:cNvPr id="215" name="Google Shape;215;p40"/>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30200" lvl="0" marL="457200" rtl="0" algn="l">
              <a:lnSpc>
                <a:spcPct val="150000"/>
              </a:lnSpc>
              <a:spcBef>
                <a:spcPts val="0"/>
              </a:spcBef>
              <a:spcAft>
                <a:spcPts val="0"/>
              </a:spcAft>
              <a:buClr>
                <a:schemeClr val="dk1"/>
              </a:buClr>
              <a:buSzPct val="100000"/>
              <a:buFont typeface="Nunito"/>
              <a:buChar char="●"/>
            </a:pPr>
            <a:r>
              <a:rPr lang="en" sz="6400">
                <a:solidFill>
                  <a:schemeClr val="dk1"/>
                </a:solidFill>
                <a:latin typeface="Nunito"/>
                <a:ea typeface="Nunito"/>
                <a:cs typeface="Nunito"/>
                <a:sym typeface="Nunito"/>
              </a:rPr>
              <a:t>.xlsx files can be converted to plain text formats, but there are factors to be aware of:</a:t>
            </a:r>
            <a:endParaRPr sz="6400">
              <a:solidFill>
                <a:schemeClr val="dk1"/>
              </a:solidFill>
              <a:latin typeface="Nunito"/>
              <a:ea typeface="Nunito"/>
              <a:cs typeface="Nunito"/>
              <a:sym typeface="Nunito"/>
            </a:endParaRPr>
          </a:p>
          <a:p>
            <a:pPr indent="-330200" lvl="1" marL="914400" rtl="0" algn="l">
              <a:lnSpc>
                <a:spcPct val="150000"/>
              </a:lnSpc>
              <a:spcBef>
                <a:spcPts val="0"/>
              </a:spcBef>
              <a:spcAft>
                <a:spcPts val="0"/>
              </a:spcAft>
              <a:buClr>
                <a:schemeClr val="dk1"/>
              </a:buClr>
              <a:buSzPct val="100000"/>
              <a:buFont typeface="Nunito"/>
              <a:buChar char="○"/>
            </a:pPr>
            <a:r>
              <a:rPr lang="en" sz="6400">
                <a:solidFill>
                  <a:schemeClr val="dk1"/>
                </a:solidFill>
                <a:latin typeface="Nunito"/>
                <a:ea typeface="Nunito"/>
                <a:cs typeface="Nunito"/>
                <a:sym typeface="Nunito"/>
              </a:rPr>
              <a:t>When converting .xlsx files to plain text, all formatting (bold, colour, etc.) will be lost.</a:t>
            </a:r>
            <a:endParaRPr sz="6400">
              <a:solidFill>
                <a:schemeClr val="dk1"/>
              </a:solidFill>
              <a:latin typeface="Nunito"/>
              <a:ea typeface="Nunito"/>
              <a:cs typeface="Nunito"/>
              <a:sym typeface="Nunito"/>
            </a:endParaRPr>
          </a:p>
          <a:p>
            <a:pPr indent="-330200" lvl="1" marL="914400" rtl="0" algn="l">
              <a:lnSpc>
                <a:spcPct val="150000"/>
              </a:lnSpc>
              <a:spcBef>
                <a:spcPts val="0"/>
              </a:spcBef>
              <a:spcAft>
                <a:spcPts val="0"/>
              </a:spcAft>
              <a:buClr>
                <a:schemeClr val="dk1"/>
              </a:buClr>
              <a:buSzPct val="100000"/>
              <a:buFont typeface="Nunito"/>
              <a:buChar char="○"/>
            </a:pPr>
            <a:r>
              <a:rPr lang="en" sz="6400">
                <a:solidFill>
                  <a:schemeClr val="dk1"/>
                </a:solidFill>
                <a:latin typeface="Nunito"/>
                <a:ea typeface="Nunito"/>
                <a:cs typeface="Nunito"/>
                <a:sym typeface="Nunito"/>
              </a:rPr>
              <a:t>You can only convert one Excel tab to a plain text spreadsheet at a time.</a:t>
            </a:r>
            <a:endParaRPr sz="6400">
              <a:solidFill>
                <a:schemeClr val="dk1"/>
              </a:solidFill>
              <a:latin typeface="Nunito"/>
              <a:ea typeface="Nunito"/>
              <a:cs typeface="Nunito"/>
              <a:sym typeface="Nunito"/>
            </a:endParaRPr>
          </a:p>
          <a:p>
            <a:pPr indent="-330200" lvl="1" marL="914400" rtl="0" algn="l">
              <a:lnSpc>
                <a:spcPct val="150000"/>
              </a:lnSpc>
              <a:spcBef>
                <a:spcPts val="0"/>
              </a:spcBef>
              <a:spcAft>
                <a:spcPts val="0"/>
              </a:spcAft>
              <a:buClr>
                <a:schemeClr val="dk1"/>
              </a:buClr>
              <a:buSzPct val="100000"/>
              <a:buFont typeface="Nunito"/>
              <a:buChar char="○"/>
            </a:pPr>
            <a:r>
              <a:rPr lang="en" sz="6400">
                <a:solidFill>
                  <a:schemeClr val="dk1"/>
                </a:solidFill>
                <a:latin typeface="Nunito"/>
                <a:ea typeface="Nunito"/>
                <a:cs typeface="Nunito"/>
                <a:sym typeface="Nunito"/>
              </a:rPr>
              <a:t>Formulas and tables will be lost.</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Converting Excel files to other formats</a:t>
            </a:r>
            <a:endParaRPr/>
          </a:p>
        </p:txBody>
      </p:sp>
      <p:graphicFrame>
        <p:nvGraphicFramePr>
          <p:cNvPr id="221" name="Google Shape;221;p41"/>
          <p:cNvGraphicFramePr/>
          <p:nvPr/>
        </p:nvGraphicFramePr>
        <p:xfrm>
          <a:off x="1646075" y="1199300"/>
          <a:ext cx="3000000" cy="3000000"/>
        </p:xfrm>
        <a:graphic>
          <a:graphicData uri="http://schemas.openxmlformats.org/drawingml/2006/table">
            <a:tbl>
              <a:tblPr>
                <a:noFill/>
                <a:tableStyleId>{085C7882-F2AA-4EC0-8E11-0D6BA43C69C6}</a:tableStyleId>
              </a:tblPr>
              <a:tblGrid>
                <a:gridCol w="1791900"/>
                <a:gridCol w="1471625"/>
                <a:gridCol w="1402350"/>
                <a:gridCol w="1185950"/>
              </a:tblGrid>
              <a:tr h="470375">
                <a:tc>
                  <a:txBody>
                    <a:bodyPr/>
                    <a:lstStyle/>
                    <a:p>
                      <a:pPr indent="0" lvl="0" marL="0" rtl="0" algn="l">
                        <a:lnSpc>
                          <a:spcPct val="91666"/>
                        </a:lnSpc>
                        <a:spcBef>
                          <a:spcPts val="0"/>
                        </a:spcBef>
                        <a:spcAft>
                          <a:spcPts val="0"/>
                        </a:spcAft>
                        <a:buNone/>
                      </a:pPr>
                      <a:r>
                        <a:rPr b="1" lang="en">
                          <a:solidFill>
                            <a:srgbClr val="FFFFFF"/>
                          </a:solidFill>
                        </a:rPr>
                        <a:t>Original value/format</a:t>
                      </a:r>
                      <a:endParaRPr b="1">
                        <a:solidFill>
                          <a:srgbClr val="FFFFFF"/>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1C3678"/>
                    </a:solidFill>
                  </a:tcPr>
                </a:tc>
                <a:tc>
                  <a:txBody>
                    <a:bodyPr/>
                    <a:lstStyle/>
                    <a:p>
                      <a:pPr indent="0" lvl="0" marL="0" rtl="0" algn="l">
                        <a:lnSpc>
                          <a:spcPct val="91666"/>
                        </a:lnSpc>
                        <a:spcBef>
                          <a:spcPts val="0"/>
                        </a:spcBef>
                        <a:spcAft>
                          <a:spcPts val="0"/>
                        </a:spcAft>
                        <a:buNone/>
                      </a:pPr>
                      <a:r>
                        <a:rPr b="1" lang="en">
                          <a:solidFill>
                            <a:srgbClr val="FFFFFF"/>
                          </a:solidFill>
                        </a:rPr>
                        <a:t>What can happen</a:t>
                      </a:r>
                      <a:endParaRPr b="1">
                        <a:solidFill>
                          <a:srgbClr val="FFFFFF"/>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1C3678"/>
                    </a:solidFill>
                  </a:tcPr>
                </a:tc>
                <a:tc>
                  <a:txBody>
                    <a:bodyPr/>
                    <a:lstStyle/>
                    <a:p>
                      <a:pPr indent="0" lvl="0" marL="0" rtl="0" algn="l">
                        <a:lnSpc>
                          <a:spcPct val="91666"/>
                        </a:lnSpc>
                        <a:spcBef>
                          <a:spcPts val="0"/>
                        </a:spcBef>
                        <a:spcAft>
                          <a:spcPts val="0"/>
                        </a:spcAft>
                        <a:buNone/>
                      </a:pPr>
                      <a:r>
                        <a:rPr b="1" lang="en">
                          <a:solidFill>
                            <a:srgbClr val="FFFFFF"/>
                          </a:solidFill>
                        </a:rPr>
                        <a:t>Example of change</a:t>
                      </a:r>
                      <a:endParaRPr b="1">
                        <a:solidFill>
                          <a:srgbClr val="FFFFFF"/>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1C3678"/>
                    </a:solidFill>
                  </a:tcPr>
                </a:tc>
                <a:tc>
                  <a:txBody>
                    <a:bodyPr/>
                    <a:lstStyle/>
                    <a:p>
                      <a:pPr indent="0" lvl="0" marL="0" rtl="0" algn="l">
                        <a:lnSpc>
                          <a:spcPct val="91666"/>
                        </a:lnSpc>
                        <a:spcBef>
                          <a:spcPts val="0"/>
                        </a:spcBef>
                        <a:spcAft>
                          <a:spcPts val="0"/>
                        </a:spcAft>
                        <a:buNone/>
                      </a:pPr>
                      <a:r>
                        <a:rPr b="1" lang="en">
                          <a:solidFill>
                            <a:srgbClr val="FFFFFF"/>
                          </a:solidFill>
                        </a:rPr>
                        <a:t>Why it happens</a:t>
                      </a:r>
                      <a:endParaRPr b="1">
                        <a:solidFill>
                          <a:srgbClr val="FFFFFF"/>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28575">
                      <a:solidFill>
                        <a:srgbClr val="FFFFFF"/>
                      </a:solidFill>
                      <a:prstDash val="solid"/>
                      <a:round/>
                      <a:headEnd len="sm" w="sm" type="none"/>
                      <a:tailEnd len="sm" w="sm" type="none"/>
                    </a:lnB>
                    <a:solidFill>
                      <a:srgbClr val="1C3678"/>
                    </a:solidFill>
                  </a:tcPr>
                </a:tc>
              </a:tr>
              <a:tr h="419975">
                <a:tc>
                  <a:txBody>
                    <a:bodyPr/>
                    <a:lstStyle/>
                    <a:p>
                      <a:pPr indent="0" lvl="0" marL="0" rtl="0" algn="l">
                        <a:lnSpc>
                          <a:spcPct val="79166"/>
                        </a:lnSpc>
                        <a:spcBef>
                          <a:spcPts val="0"/>
                        </a:spcBef>
                        <a:spcAft>
                          <a:spcPts val="0"/>
                        </a:spcAft>
                        <a:buNone/>
                      </a:pPr>
                      <a:r>
                        <a:rPr lang="en" sz="1200">
                          <a:solidFill>
                            <a:srgbClr val="002060"/>
                          </a:solidFill>
                        </a:rPr>
                        <a:t>01234</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ED6"/>
                    </a:solidFill>
                  </a:tcPr>
                </a:tc>
                <a:tc>
                  <a:txBody>
                    <a:bodyPr/>
                    <a:lstStyle/>
                    <a:p>
                      <a:pPr indent="0" lvl="0" marL="0" rtl="0" algn="l">
                        <a:lnSpc>
                          <a:spcPct val="79166"/>
                        </a:lnSpc>
                        <a:spcBef>
                          <a:spcPts val="0"/>
                        </a:spcBef>
                        <a:spcAft>
                          <a:spcPts val="0"/>
                        </a:spcAft>
                        <a:buNone/>
                      </a:pPr>
                      <a:r>
                        <a:rPr lang="en" sz="1200">
                          <a:solidFill>
                            <a:srgbClr val="002060"/>
                          </a:solidFill>
                        </a:rPr>
                        <a:t>Leading zero lost</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ED6"/>
                    </a:solidFill>
                  </a:tcPr>
                </a:tc>
                <a:tc>
                  <a:txBody>
                    <a:bodyPr/>
                    <a:lstStyle/>
                    <a:p>
                      <a:pPr indent="0" lvl="0" marL="0" rtl="0" algn="l">
                        <a:lnSpc>
                          <a:spcPct val="79166"/>
                        </a:lnSpc>
                        <a:spcBef>
                          <a:spcPts val="0"/>
                        </a:spcBef>
                        <a:spcAft>
                          <a:spcPts val="0"/>
                        </a:spcAft>
                        <a:buNone/>
                      </a:pPr>
                      <a:r>
                        <a:rPr lang="en" sz="1200">
                          <a:solidFill>
                            <a:srgbClr val="002060"/>
                          </a:solidFill>
                        </a:rPr>
                        <a:t>1234</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ED6"/>
                    </a:solidFill>
                  </a:tcPr>
                </a:tc>
                <a:tc>
                  <a:txBody>
                    <a:bodyPr/>
                    <a:lstStyle/>
                    <a:p>
                      <a:pPr indent="0" lvl="0" marL="0" rtl="0" algn="l">
                        <a:lnSpc>
                          <a:spcPct val="79166"/>
                        </a:lnSpc>
                        <a:spcBef>
                          <a:spcPts val="0"/>
                        </a:spcBef>
                        <a:spcAft>
                          <a:spcPts val="0"/>
                        </a:spcAft>
                        <a:buNone/>
                      </a:pPr>
                      <a:r>
                        <a:rPr lang="en" sz="1200">
                          <a:solidFill>
                            <a:srgbClr val="002060"/>
                          </a:solidFill>
                        </a:rPr>
                        <a:t>Treated as a whole number</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2857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ED6"/>
                    </a:solidFill>
                  </a:tcPr>
                </a:tc>
              </a:tr>
              <a:tr h="319175">
                <a:tc>
                  <a:txBody>
                    <a:bodyPr/>
                    <a:lstStyle/>
                    <a:p>
                      <a:pPr indent="0" lvl="0" marL="0" rtl="0" algn="l">
                        <a:lnSpc>
                          <a:spcPct val="79166"/>
                        </a:lnSpc>
                        <a:spcBef>
                          <a:spcPts val="0"/>
                        </a:spcBef>
                        <a:spcAft>
                          <a:spcPts val="0"/>
                        </a:spcAft>
                        <a:buNone/>
                      </a:pPr>
                      <a:r>
                        <a:rPr lang="en" sz="1200">
                          <a:solidFill>
                            <a:srgbClr val="002060"/>
                          </a:solidFill>
                        </a:rPr>
                        <a:t>Résumé</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E8EC"/>
                    </a:solidFill>
                  </a:tcPr>
                </a:tc>
                <a:tc>
                  <a:txBody>
                    <a:bodyPr/>
                    <a:lstStyle/>
                    <a:p>
                      <a:pPr indent="0" lvl="0" marL="0" rtl="0" algn="l">
                        <a:lnSpc>
                          <a:spcPct val="79166"/>
                        </a:lnSpc>
                        <a:spcBef>
                          <a:spcPts val="0"/>
                        </a:spcBef>
                        <a:spcAft>
                          <a:spcPts val="0"/>
                        </a:spcAft>
                        <a:buNone/>
                      </a:pPr>
                      <a:r>
                        <a:rPr lang="en" sz="1200">
                          <a:solidFill>
                            <a:srgbClr val="002060"/>
                          </a:solidFill>
                        </a:rPr>
                        <a:t>Characters corrupted</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E8EC"/>
                    </a:solidFill>
                  </a:tcPr>
                </a:tc>
                <a:tc>
                  <a:txBody>
                    <a:bodyPr/>
                    <a:lstStyle/>
                    <a:p>
                      <a:pPr indent="0" lvl="0" marL="0" rtl="0" algn="l">
                        <a:lnSpc>
                          <a:spcPct val="79166"/>
                        </a:lnSpc>
                        <a:spcBef>
                          <a:spcPts val="0"/>
                        </a:spcBef>
                        <a:spcAft>
                          <a:spcPts val="0"/>
                        </a:spcAft>
                        <a:buNone/>
                      </a:pPr>
                      <a:r>
                        <a:rPr lang="en" sz="1200">
                          <a:solidFill>
                            <a:srgbClr val="002060"/>
                          </a:solidFill>
                        </a:rPr>
                        <a:t>Rsum / RÃ©sumÃ©</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E8EC"/>
                    </a:solidFill>
                  </a:tcPr>
                </a:tc>
                <a:tc>
                  <a:txBody>
                    <a:bodyPr/>
                    <a:lstStyle/>
                    <a:p>
                      <a:pPr indent="0" lvl="0" marL="0" rtl="0" algn="l">
                        <a:lnSpc>
                          <a:spcPct val="79166"/>
                        </a:lnSpc>
                        <a:spcBef>
                          <a:spcPts val="0"/>
                        </a:spcBef>
                        <a:spcAft>
                          <a:spcPts val="0"/>
                        </a:spcAft>
                        <a:buNone/>
                      </a:pPr>
                      <a:r>
                        <a:rPr lang="en" sz="1200">
                          <a:solidFill>
                            <a:srgbClr val="002060"/>
                          </a:solidFill>
                        </a:rPr>
                        <a:t>Encoding issues</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E8EC"/>
                    </a:solidFill>
                  </a:tcPr>
                </a:tc>
              </a:tr>
              <a:tr h="571150">
                <a:tc>
                  <a:txBody>
                    <a:bodyPr/>
                    <a:lstStyle/>
                    <a:p>
                      <a:pPr indent="0" lvl="0" marL="0" rtl="0" algn="l">
                        <a:lnSpc>
                          <a:spcPct val="79166"/>
                        </a:lnSpc>
                        <a:spcBef>
                          <a:spcPts val="0"/>
                        </a:spcBef>
                        <a:spcAft>
                          <a:spcPts val="0"/>
                        </a:spcAft>
                        <a:buNone/>
                      </a:pPr>
                      <a:r>
                        <a:rPr lang="en" sz="1200">
                          <a:solidFill>
                            <a:srgbClr val="002060"/>
                          </a:solidFill>
                        </a:rPr>
                        <a:t>31/12/2024</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ED6"/>
                    </a:solidFill>
                  </a:tcPr>
                </a:tc>
                <a:tc>
                  <a:txBody>
                    <a:bodyPr/>
                    <a:lstStyle/>
                    <a:p>
                      <a:pPr indent="0" lvl="0" marL="0" rtl="0" algn="l">
                        <a:lnSpc>
                          <a:spcPct val="79166"/>
                        </a:lnSpc>
                        <a:spcBef>
                          <a:spcPts val="0"/>
                        </a:spcBef>
                        <a:spcAft>
                          <a:spcPts val="0"/>
                        </a:spcAft>
                        <a:buNone/>
                      </a:pPr>
                      <a:r>
                        <a:rPr lang="en" sz="1200">
                          <a:solidFill>
                            <a:srgbClr val="002060"/>
                          </a:solidFill>
                        </a:rPr>
                        <a:t>Date misread or changed</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ED6"/>
                    </a:solidFill>
                  </a:tcPr>
                </a:tc>
                <a:tc>
                  <a:txBody>
                    <a:bodyPr/>
                    <a:lstStyle/>
                    <a:p>
                      <a:pPr indent="0" lvl="0" marL="0" rtl="0" algn="l">
                        <a:lnSpc>
                          <a:spcPct val="79166"/>
                        </a:lnSpc>
                        <a:spcBef>
                          <a:spcPts val="0"/>
                        </a:spcBef>
                        <a:spcAft>
                          <a:spcPts val="0"/>
                        </a:spcAft>
                        <a:buNone/>
                      </a:pPr>
                      <a:r>
                        <a:rPr lang="en" sz="1200">
                          <a:solidFill>
                            <a:srgbClr val="002060"/>
                          </a:solidFill>
                        </a:rPr>
                        <a:t>12/31/2024</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ED6"/>
                    </a:solidFill>
                  </a:tcPr>
                </a:tc>
                <a:tc>
                  <a:txBody>
                    <a:bodyPr/>
                    <a:lstStyle/>
                    <a:p>
                      <a:pPr indent="0" lvl="0" marL="0" rtl="0" algn="l">
                        <a:lnSpc>
                          <a:spcPct val="79166"/>
                        </a:lnSpc>
                        <a:spcBef>
                          <a:spcPts val="0"/>
                        </a:spcBef>
                        <a:spcAft>
                          <a:spcPts val="0"/>
                        </a:spcAft>
                        <a:buNone/>
                      </a:pPr>
                      <a:r>
                        <a:rPr lang="en" sz="1200">
                          <a:solidFill>
                            <a:srgbClr val="002060"/>
                          </a:solidFill>
                        </a:rPr>
                        <a:t>Different regional settings for dates</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ED6"/>
                    </a:solidFill>
                  </a:tcPr>
                </a:tc>
              </a:tr>
              <a:tr h="571150">
                <a:tc>
                  <a:txBody>
                    <a:bodyPr/>
                    <a:lstStyle/>
                    <a:p>
                      <a:pPr indent="0" lvl="0" marL="0" rtl="0" algn="l">
                        <a:lnSpc>
                          <a:spcPct val="79166"/>
                        </a:lnSpc>
                        <a:spcBef>
                          <a:spcPts val="0"/>
                        </a:spcBef>
                        <a:spcAft>
                          <a:spcPts val="0"/>
                        </a:spcAft>
                        <a:buNone/>
                      </a:pPr>
                      <a:r>
                        <a:rPr lang="en" sz="1200">
                          <a:solidFill>
                            <a:srgbClr val="002060"/>
                          </a:solidFill>
                        </a:rPr>
                        <a:t>=SUM(A1:A10)</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E8EC"/>
                    </a:solidFill>
                  </a:tcPr>
                </a:tc>
                <a:tc>
                  <a:txBody>
                    <a:bodyPr/>
                    <a:lstStyle/>
                    <a:p>
                      <a:pPr indent="0" lvl="0" marL="0" rtl="0" algn="l">
                        <a:lnSpc>
                          <a:spcPct val="79166"/>
                        </a:lnSpc>
                        <a:spcBef>
                          <a:spcPts val="0"/>
                        </a:spcBef>
                        <a:spcAft>
                          <a:spcPts val="0"/>
                        </a:spcAft>
                        <a:buNone/>
                      </a:pPr>
                      <a:r>
                        <a:rPr lang="en" sz="1200">
                          <a:solidFill>
                            <a:srgbClr val="002060"/>
                          </a:solidFill>
                        </a:rPr>
                        <a:t>Formula lost</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E8EC"/>
                    </a:solidFill>
                  </a:tcPr>
                </a:tc>
                <a:tc>
                  <a:txBody>
                    <a:bodyPr/>
                    <a:lstStyle/>
                    <a:p>
                      <a:pPr indent="0" lvl="0" marL="0" rtl="0" algn="l">
                        <a:lnSpc>
                          <a:spcPct val="79166"/>
                        </a:lnSpc>
                        <a:spcBef>
                          <a:spcPts val="0"/>
                        </a:spcBef>
                        <a:spcAft>
                          <a:spcPts val="0"/>
                        </a:spcAft>
                        <a:buNone/>
                      </a:pPr>
                      <a:r>
                        <a:rPr lang="en" sz="1200">
                          <a:solidFill>
                            <a:srgbClr val="002060"/>
                          </a:solidFill>
                        </a:rPr>
                        <a:t>55 (only value)</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E8EC"/>
                    </a:solidFill>
                  </a:tcPr>
                </a:tc>
                <a:tc>
                  <a:txBody>
                    <a:bodyPr/>
                    <a:lstStyle/>
                    <a:p>
                      <a:pPr indent="0" lvl="0" marL="0" rtl="0" algn="l">
                        <a:lnSpc>
                          <a:spcPct val="79166"/>
                        </a:lnSpc>
                        <a:spcBef>
                          <a:spcPts val="0"/>
                        </a:spcBef>
                        <a:spcAft>
                          <a:spcPts val="0"/>
                        </a:spcAft>
                        <a:buNone/>
                      </a:pPr>
                      <a:r>
                        <a:rPr lang="en" sz="1200">
                          <a:solidFill>
                            <a:srgbClr val="002060"/>
                          </a:solidFill>
                        </a:rPr>
                        <a:t>Plain text only keeps values</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E8EC"/>
                    </a:solidFill>
                  </a:tcPr>
                </a:tc>
              </a:tr>
              <a:tr h="571150">
                <a:tc>
                  <a:txBody>
                    <a:bodyPr/>
                    <a:lstStyle/>
                    <a:p>
                      <a:pPr indent="0" lvl="0" marL="0" rtl="0" algn="l">
                        <a:lnSpc>
                          <a:spcPct val="79166"/>
                        </a:lnSpc>
                        <a:spcBef>
                          <a:spcPts val="0"/>
                        </a:spcBef>
                        <a:spcAft>
                          <a:spcPts val="0"/>
                        </a:spcAft>
                        <a:buNone/>
                      </a:pPr>
                      <a:r>
                        <a:rPr lang="en" sz="1200">
                          <a:solidFill>
                            <a:srgbClr val="002060"/>
                          </a:solidFill>
                          <a:highlight>
                            <a:srgbClr val="FFFF00"/>
                          </a:highlight>
                        </a:rPr>
                        <a:t>Hello</a:t>
                      </a:r>
                      <a:endParaRPr sz="1200">
                        <a:solidFill>
                          <a:srgbClr val="002060"/>
                        </a:solidFill>
                        <a:highlight>
                          <a:srgbClr val="FFFF00"/>
                        </a:highlight>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ED6"/>
                    </a:solidFill>
                  </a:tcPr>
                </a:tc>
                <a:tc>
                  <a:txBody>
                    <a:bodyPr/>
                    <a:lstStyle/>
                    <a:p>
                      <a:pPr indent="0" lvl="0" marL="0" rtl="0" algn="l">
                        <a:lnSpc>
                          <a:spcPct val="79166"/>
                        </a:lnSpc>
                        <a:spcBef>
                          <a:spcPts val="0"/>
                        </a:spcBef>
                        <a:spcAft>
                          <a:spcPts val="0"/>
                        </a:spcAft>
                        <a:buNone/>
                      </a:pPr>
                      <a:r>
                        <a:rPr lang="en" sz="1200">
                          <a:solidFill>
                            <a:srgbClr val="002060"/>
                          </a:solidFill>
                        </a:rPr>
                        <a:t>Formatting lost</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ED6"/>
                    </a:solidFill>
                  </a:tcPr>
                </a:tc>
                <a:tc>
                  <a:txBody>
                    <a:bodyPr/>
                    <a:lstStyle/>
                    <a:p>
                      <a:pPr indent="0" lvl="0" marL="0" rtl="0" algn="l">
                        <a:lnSpc>
                          <a:spcPct val="79166"/>
                        </a:lnSpc>
                        <a:spcBef>
                          <a:spcPts val="0"/>
                        </a:spcBef>
                        <a:spcAft>
                          <a:spcPts val="0"/>
                        </a:spcAft>
                        <a:buNone/>
                      </a:pPr>
                      <a:r>
                        <a:rPr lang="en" sz="1200">
                          <a:solidFill>
                            <a:srgbClr val="002060"/>
                          </a:solidFill>
                        </a:rPr>
                        <a:t>Hello</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ED6"/>
                    </a:solidFill>
                  </a:tcPr>
                </a:tc>
                <a:tc>
                  <a:txBody>
                    <a:bodyPr/>
                    <a:lstStyle/>
                    <a:p>
                      <a:pPr indent="0" lvl="0" marL="0" rtl="0" algn="l">
                        <a:lnSpc>
                          <a:spcPct val="79166"/>
                        </a:lnSpc>
                        <a:spcBef>
                          <a:spcPts val="0"/>
                        </a:spcBef>
                        <a:spcAft>
                          <a:spcPts val="0"/>
                        </a:spcAft>
                        <a:buNone/>
                      </a:pPr>
                      <a:r>
                        <a:rPr lang="en" sz="1200">
                          <a:solidFill>
                            <a:srgbClr val="002060"/>
                          </a:solidFill>
                        </a:rPr>
                        <a:t>Plain text doesn’t store formatting</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CCCED6"/>
                    </a:solidFill>
                  </a:tcPr>
                </a:tc>
              </a:tr>
              <a:tr h="411575">
                <a:tc>
                  <a:txBody>
                    <a:bodyPr/>
                    <a:lstStyle/>
                    <a:p>
                      <a:pPr indent="0" lvl="0" marL="0" rtl="0" algn="l">
                        <a:lnSpc>
                          <a:spcPct val="79166"/>
                        </a:lnSpc>
                        <a:spcBef>
                          <a:spcPts val="0"/>
                        </a:spcBef>
                        <a:spcAft>
                          <a:spcPts val="0"/>
                        </a:spcAft>
                        <a:buNone/>
                      </a:pPr>
                      <a:r>
                        <a:rPr lang="en" sz="1200">
                          <a:solidFill>
                            <a:srgbClr val="002060"/>
                          </a:solidFill>
                        </a:rPr>
                        <a:t>123456789012345</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E8EC"/>
                    </a:solidFill>
                  </a:tcPr>
                </a:tc>
                <a:tc>
                  <a:txBody>
                    <a:bodyPr/>
                    <a:lstStyle/>
                    <a:p>
                      <a:pPr indent="0" lvl="0" marL="0" rtl="0" algn="l">
                        <a:lnSpc>
                          <a:spcPct val="79166"/>
                        </a:lnSpc>
                        <a:spcBef>
                          <a:spcPts val="0"/>
                        </a:spcBef>
                        <a:spcAft>
                          <a:spcPts val="0"/>
                        </a:spcAft>
                        <a:buNone/>
                      </a:pPr>
                      <a:r>
                        <a:rPr lang="en" sz="1200">
                          <a:solidFill>
                            <a:srgbClr val="002060"/>
                          </a:solidFill>
                        </a:rPr>
                        <a:t>Rounded or scientific notation</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E8EC"/>
                    </a:solidFill>
                  </a:tcPr>
                </a:tc>
                <a:tc>
                  <a:txBody>
                    <a:bodyPr/>
                    <a:lstStyle/>
                    <a:p>
                      <a:pPr indent="0" lvl="0" marL="0" rtl="0" algn="l">
                        <a:lnSpc>
                          <a:spcPct val="79166"/>
                        </a:lnSpc>
                        <a:spcBef>
                          <a:spcPts val="0"/>
                        </a:spcBef>
                        <a:spcAft>
                          <a:spcPts val="0"/>
                        </a:spcAft>
                        <a:buNone/>
                      </a:pPr>
                      <a:r>
                        <a:rPr lang="en" sz="1200">
                          <a:solidFill>
                            <a:srgbClr val="002060"/>
                          </a:solidFill>
                        </a:rPr>
                        <a:t>1.23E+19 or rounded value</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E8EC"/>
                    </a:solidFill>
                  </a:tcPr>
                </a:tc>
                <a:tc>
                  <a:txBody>
                    <a:bodyPr/>
                    <a:lstStyle/>
                    <a:p>
                      <a:pPr indent="0" lvl="0" marL="0" rtl="0" algn="l">
                        <a:lnSpc>
                          <a:spcPct val="79166"/>
                        </a:lnSpc>
                        <a:spcBef>
                          <a:spcPts val="0"/>
                        </a:spcBef>
                        <a:spcAft>
                          <a:spcPts val="0"/>
                        </a:spcAft>
                        <a:buNone/>
                      </a:pPr>
                      <a:r>
                        <a:rPr lang="en" sz="1200">
                          <a:solidFill>
                            <a:srgbClr val="002060"/>
                          </a:solidFill>
                        </a:rPr>
                        <a:t>Precision limits</a:t>
                      </a:r>
                      <a:endParaRPr sz="1200">
                        <a:solidFill>
                          <a:srgbClr val="002060"/>
                        </a:solidFill>
                      </a:endParaRPr>
                    </a:p>
                  </a:txBody>
                  <a:tcPr marT="45725" marB="45725" marR="91450" marL="91450">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E7E8EC"/>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What is Reproducibility?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Example: Genetic data</a:t>
            </a:r>
            <a:endParaRPr/>
          </a:p>
        </p:txBody>
      </p:sp>
      <p:sp>
        <p:nvSpPr>
          <p:cNvPr id="227" name="Google Shape;227;p42"/>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rPr lang="en" sz="7250">
                <a:solidFill>
                  <a:schemeClr val="dk1"/>
                </a:solidFill>
                <a:latin typeface="Nunito"/>
                <a:ea typeface="Nunito"/>
                <a:cs typeface="Nunito"/>
                <a:sym typeface="Nunito"/>
              </a:rPr>
              <a:t>In a survey looking at over 11,000 papers with Excel gene lists published between 2014 and 2020, more than 30% contained at least one gene name error caused by Excel's autoformatting.</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rPr lang="en" sz="7250">
                <a:solidFill>
                  <a:schemeClr val="dk1"/>
                </a:solidFill>
                <a:latin typeface="Nunito"/>
                <a:ea typeface="Nunito"/>
                <a:cs typeface="Nunito"/>
                <a:sym typeface="Nunito"/>
              </a:rPr>
              <a:t>This was due to gene names being converted to standard dates, internal data numbers (5 digits), and floating point numbers.</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rPr lang="en" sz="7250" u="sng">
                <a:solidFill>
                  <a:schemeClr val="hlink"/>
                </a:solidFill>
                <a:latin typeface="Nunito"/>
                <a:ea typeface="Nunito"/>
                <a:cs typeface="Nunito"/>
                <a:sym typeface="Nunito"/>
                <a:hlinkClick r:id="rId3"/>
              </a:rPr>
              <a:t>https://journals.plos.org/ploscompbiol/article?id=10.1371/journal.pcbi.1008984</a:t>
            </a:r>
            <a:r>
              <a:rPr lang="en" sz="7250">
                <a:solidFill>
                  <a:schemeClr val="dk1"/>
                </a:solidFill>
                <a:latin typeface="Nunito"/>
                <a:ea typeface="Nunito"/>
                <a:cs typeface="Nunito"/>
                <a:sym typeface="Nunito"/>
              </a:rPr>
              <a:t>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4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Moving to Scripting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What is scripting?</a:t>
            </a:r>
            <a:endParaRPr/>
          </a:p>
        </p:txBody>
      </p:sp>
      <p:sp>
        <p:nvSpPr>
          <p:cNvPr id="238" name="Google Shape;238;p44"/>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Writing lines of code, or "scripts", is creating a set of instructions that a coding program can perform.</a:t>
            </a:r>
            <a:endParaRPr sz="72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43694" lvl="0" marL="457200" rtl="0" algn="l">
              <a:lnSpc>
                <a:spcPct val="150000"/>
              </a:lnSpc>
              <a:spcBef>
                <a:spcPts val="0"/>
              </a:spcBef>
              <a:spcAft>
                <a:spcPts val="0"/>
              </a:spcAft>
              <a:buClr>
                <a:schemeClr val="dk1"/>
              </a:buClr>
              <a:buSzPct val="100000"/>
              <a:buFont typeface="Nunito"/>
              <a:buChar char="●"/>
            </a:pPr>
            <a:r>
              <a:rPr lang="en" sz="7250">
                <a:solidFill>
                  <a:schemeClr val="dk1"/>
                </a:solidFill>
                <a:latin typeface="Nunito"/>
                <a:ea typeface="Nunito"/>
                <a:cs typeface="Nunito"/>
                <a:sym typeface="Nunito"/>
              </a:rPr>
              <a:t>For the purpose of this program, these instructions are performed on a dataset (noting there can be broader usage).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Literate programming</a:t>
            </a:r>
            <a:endParaRPr/>
          </a:p>
        </p:txBody>
      </p:sp>
      <p:sp>
        <p:nvSpPr>
          <p:cNvPr id="244" name="Google Shape;244;p45"/>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Code is a language that computers can understand, but it is not always easily read by humans.</a:t>
            </a:r>
            <a:endParaRPr sz="64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Literate programming is a method of providing a human-language, or narrative, explanation of how a script works in combination with the script itself, so that it can be accurately interpreted and reused.</a:t>
            </a:r>
            <a:endParaRPr sz="64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We've already discussed how to document our files and data, but as we move through the program we're also going to talk about implementing documentation in our code and literate coding principles.</a:t>
            </a:r>
            <a:endParaRPr sz="64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When not to script</a:t>
            </a:r>
            <a:endParaRPr/>
          </a:p>
        </p:txBody>
      </p:sp>
      <p:sp>
        <p:nvSpPr>
          <p:cNvPr id="250" name="Google Shape;250;p46"/>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Coding, like any language, takes time and regular practice to learn.</a:t>
            </a:r>
            <a:endParaRPr sz="64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As a beginner, creating scripted solutions to simple research tasks may take much longer than using an easily accessible tool such as Excel.</a:t>
            </a:r>
            <a:endParaRPr sz="64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While scripting is reproducible, it is not always necessary for small, one-off tasks.</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When to script</a:t>
            </a:r>
            <a:endParaRPr/>
          </a:p>
        </p:txBody>
      </p:sp>
      <p:sp>
        <p:nvSpPr>
          <p:cNvPr id="256" name="Google Shape;256;p47"/>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rPr lang="en" sz="6450">
                <a:solidFill>
                  <a:schemeClr val="dk1"/>
                </a:solidFill>
                <a:latin typeface="Nunito"/>
                <a:ea typeface="Nunito"/>
                <a:cs typeface="Nunito"/>
                <a:sym typeface="Nunito"/>
              </a:rPr>
              <a:t>Scripting can overcome the common issues with Excel that were described earlier:</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In scripting there are no ‘manual’ changes; everything from the data to the configuration can be tracked and checked.</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Scripts are saved as individual documents and provide a clear and ordered list of everything that was done.</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A single script can be used for multiple files, and individual lines of code can be taken from one script and altered slightly to perform the same task on different datasets.</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There is no graphical user interface to inadvertently obscure settings or hide data. </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Scripting can load and work on a copy of the source data, so original data isn't overwritten or corrupted.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8"/>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Scripting in 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The R coding language</a:t>
            </a:r>
            <a:endParaRPr/>
          </a:p>
        </p:txBody>
      </p:sp>
      <p:sp>
        <p:nvSpPr>
          <p:cNvPr id="267" name="Google Shape;267;p49"/>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R is an open-source programming language designed for data manipulation, statistical analysis, and visualization in research.</a:t>
            </a:r>
            <a:endParaRPr sz="64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It can be used on any operating system, it has comprehensive documentation, and it has an active user-support and training community.</a:t>
            </a:r>
            <a:endParaRPr sz="64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It is popular in academic settings because researchers from many disciplines can use it on data types that range from bioinformatics to demography.</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5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The R coding language</a:t>
            </a:r>
            <a:endParaRPr/>
          </a:p>
        </p:txBody>
      </p:sp>
      <p:sp>
        <p:nvSpPr>
          <p:cNvPr id="273" name="Google Shape;273;p50"/>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rPr lang="en" sz="6450">
                <a:solidFill>
                  <a:schemeClr val="dk1"/>
                </a:solidFill>
                <a:latin typeface="Nunito"/>
                <a:ea typeface="Nunito"/>
                <a:cs typeface="Nunito"/>
                <a:sym typeface="Nunito"/>
              </a:rPr>
              <a:t>Because R is open-source, it is easily reproducible, as there are no hidden algorithms or proprietary file formats. Many R users are willing to share their code openly, which means that novice users don’t need to have perfect fluency in order to get started.</a:t>
            </a:r>
            <a:endParaRPr sz="64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RStudio</a:t>
            </a:r>
            <a:endParaRPr/>
          </a:p>
        </p:txBody>
      </p:sp>
      <p:sp>
        <p:nvSpPr>
          <p:cNvPr id="279" name="Google Shape;279;p51"/>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rPr lang="en" sz="6450">
                <a:solidFill>
                  <a:schemeClr val="dk1"/>
                </a:solidFill>
                <a:latin typeface="Nunito"/>
                <a:ea typeface="Nunito"/>
                <a:cs typeface="Nunito"/>
                <a:sym typeface="Nunito"/>
              </a:rPr>
              <a:t>While R is the programming language, RStudio is an Integrated Development Environment (IDE), which is a fancy term for a software application that makes working in R much more user-friendly.</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What is reproducibility?</a:t>
            </a:r>
            <a:endParaRPr/>
          </a:p>
        </p:txBody>
      </p:sp>
      <p:sp>
        <p:nvSpPr>
          <p:cNvPr id="72" name="Google Shape;72;p16"/>
          <p:cNvSpPr txBox="1"/>
          <p:nvPr>
            <p:ph idx="1" type="body"/>
          </p:nvPr>
        </p:nvSpPr>
        <p:spPr>
          <a:xfrm>
            <a:off x="31170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5679">
              <a:solidFill>
                <a:schemeClr val="dk1"/>
              </a:solidFill>
              <a:latin typeface="Nunito"/>
              <a:ea typeface="Nunito"/>
              <a:cs typeface="Nunito"/>
              <a:sym typeface="Nunito"/>
            </a:endParaRPr>
          </a:p>
          <a:p>
            <a:pPr indent="-344154" lvl="0" marL="457200" rtl="0" algn="l">
              <a:lnSpc>
                <a:spcPct val="150000"/>
              </a:lnSpc>
              <a:spcBef>
                <a:spcPts val="0"/>
              </a:spcBef>
              <a:spcAft>
                <a:spcPts val="0"/>
              </a:spcAft>
              <a:buClr>
                <a:schemeClr val="dk1"/>
              </a:buClr>
              <a:buSzPct val="100000"/>
              <a:buFont typeface="Nunito"/>
              <a:buChar char="●"/>
            </a:pPr>
            <a:r>
              <a:rPr lang="en" sz="7279">
                <a:solidFill>
                  <a:schemeClr val="dk1"/>
                </a:solidFill>
                <a:latin typeface="Nunito"/>
                <a:ea typeface="Nunito"/>
                <a:cs typeface="Nunito"/>
                <a:sym typeface="Nunito"/>
              </a:rPr>
              <a:t>Research is reproducible when the </a:t>
            </a:r>
            <a:r>
              <a:rPr b="1" lang="en" sz="7279">
                <a:solidFill>
                  <a:schemeClr val="dk1"/>
                </a:solidFill>
                <a:latin typeface="Nunito"/>
                <a:ea typeface="Nunito"/>
                <a:cs typeface="Nunito"/>
                <a:sym typeface="Nunito"/>
              </a:rPr>
              <a:t>same data + the same methods = the same results</a:t>
            </a:r>
            <a:r>
              <a:rPr lang="en" sz="7279">
                <a:solidFill>
                  <a:schemeClr val="dk1"/>
                </a:solidFill>
                <a:latin typeface="Nunito"/>
                <a:ea typeface="Nunito"/>
                <a:cs typeface="Nunito"/>
                <a:sym typeface="Nunito"/>
              </a:rPr>
              <a:t>.</a:t>
            </a:r>
            <a:endParaRPr sz="7279">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79">
              <a:solidFill>
                <a:schemeClr val="dk1"/>
              </a:solidFill>
              <a:latin typeface="Nunito"/>
              <a:ea typeface="Nunito"/>
              <a:cs typeface="Nunito"/>
              <a:sym typeface="Nunito"/>
            </a:endParaRPr>
          </a:p>
          <a:p>
            <a:pPr indent="-344154" lvl="0" marL="457200" rtl="0" algn="l">
              <a:lnSpc>
                <a:spcPct val="150000"/>
              </a:lnSpc>
              <a:spcBef>
                <a:spcPts val="0"/>
              </a:spcBef>
              <a:spcAft>
                <a:spcPts val="0"/>
              </a:spcAft>
              <a:buClr>
                <a:schemeClr val="dk1"/>
              </a:buClr>
              <a:buSzPct val="100000"/>
              <a:buFont typeface="Nunito"/>
              <a:buChar char="●"/>
            </a:pPr>
            <a:r>
              <a:rPr lang="en" sz="7279">
                <a:solidFill>
                  <a:schemeClr val="dk1"/>
                </a:solidFill>
                <a:latin typeface="Nunito"/>
                <a:ea typeface="Nunito"/>
                <a:cs typeface="Nunito"/>
                <a:sym typeface="Nunito"/>
              </a:rPr>
              <a:t>Reproducibility is related to replicability, though replicability occurs when new data + the same methods = results that point in the same direction.</a:t>
            </a:r>
            <a:endParaRPr sz="7279">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RStudio</a:t>
            </a:r>
            <a:endParaRPr/>
          </a:p>
        </p:txBody>
      </p:sp>
      <p:sp>
        <p:nvSpPr>
          <p:cNvPr id="285" name="Google Shape;285;p52"/>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rPr lang="en" sz="6450">
                <a:solidFill>
                  <a:schemeClr val="dk1"/>
                </a:solidFill>
                <a:latin typeface="Nunito"/>
                <a:ea typeface="Nunito"/>
                <a:cs typeface="Nunito"/>
                <a:sym typeface="Nunito"/>
              </a:rPr>
              <a:t>An analogy:</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rPr lang="en" sz="6450">
                <a:solidFill>
                  <a:schemeClr val="dk1"/>
                </a:solidFill>
                <a:latin typeface="Nunito"/>
                <a:ea typeface="Nunito"/>
                <a:cs typeface="Nunito"/>
                <a:sym typeface="Nunito"/>
              </a:rPr>
              <a:t>You are writing a document in Microsoft Word.  In this case, the plain human language that you are typing would be R, and Microsoft Word, which is the software that allows you to view, format, add visuals, and save your work, is RStudio.</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Choosing a coding language</a:t>
            </a:r>
            <a:endParaRPr/>
          </a:p>
        </p:txBody>
      </p:sp>
      <p:sp>
        <p:nvSpPr>
          <p:cNvPr id="291" name="Google Shape;291;p53"/>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There are many factors that go into choosing a coding language, many of which depend on your needs and goals of data analysis.</a:t>
            </a:r>
            <a:endParaRPr sz="64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While we’ll be focusing on R for this program, once you have learned one coding language, it isn’t too big of a stretch to transfer those skills to another language.</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Time to jump into R!</a:t>
            </a:r>
            <a:endParaRPr/>
          </a:p>
        </p:txBody>
      </p:sp>
      <p:sp>
        <p:nvSpPr>
          <p:cNvPr id="297" name="Google Shape;297;p54"/>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In the next session we’re going to start working with R/RStudio, so please open RStudio on your computer.</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b="1" lang="en" sz="6450">
                <a:solidFill>
                  <a:schemeClr val="dk1"/>
                </a:solidFill>
                <a:latin typeface="Nunito"/>
                <a:ea typeface="Nunito"/>
                <a:cs typeface="Nunito"/>
                <a:sym typeface="Nunito"/>
              </a:rPr>
              <a:t>Any questions before we begin?</a:t>
            </a:r>
            <a:endParaRPr b="1"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7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0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What is reproducibility?</a:t>
            </a:r>
            <a:endParaRPr/>
          </a:p>
        </p:txBody>
      </p:sp>
      <p:pic>
        <p:nvPicPr>
          <p:cNvPr id="78" name="Google Shape;78;p17"/>
          <p:cNvPicPr preferRelativeResize="0"/>
          <p:nvPr/>
        </p:nvPicPr>
        <p:blipFill>
          <a:blip r:embed="rId3">
            <a:alphaModFix/>
          </a:blip>
          <a:stretch>
            <a:fillRect/>
          </a:stretch>
        </p:blipFill>
        <p:spPr>
          <a:xfrm>
            <a:off x="2386928" y="1445700"/>
            <a:ext cx="4370150" cy="3048375"/>
          </a:xfrm>
          <a:prstGeom prst="rect">
            <a:avLst/>
          </a:prstGeom>
          <a:noFill/>
          <a:ln>
            <a:noFill/>
          </a:ln>
        </p:spPr>
      </p:pic>
      <p:sp>
        <p:nvSpPr>
          <p:cNvPr id="79" name="Google Shape;79;p17"/>
          <p:cNvSpPr txBox="1"/>
          <p:nvPr/>
        </p:nvSpPr>
        <p:spPr>
          <a:xfrm>
            <a:off x="7891650" y="4809250"/>
            <a:ext cx="1336800" cy="25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4"/>
              </a:rPr>
              <a:t>source</a:t>
            </a:r>
            <a:endParaRPr sz="8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What is reproducibility?</a:t>
            </a:r>
            <a:endParaRPr/>
          </a:p>
        </p:txBody>
      </p:sp>
      <p:sp>
        <p:nvSpPr>
          <p:cNvPr id="85" name="Google Shape;85;p18"/>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Reproducibility in research can take different forms, including empirical/ methodological, statistical, and computational. </a:t>
            </a:r>
            <a:endParaRPr sz="6450">
              <a:solidFill>
                <a:schemeClr val="dk1"/>
              </a:solidFill>
              <a:latin typeface="Nunito"/>
              <a:ea typeface="Nunito"/>
              <a:cs typeface="Nunito"/>
              <a:sym typeface="Nunito"/>
            </a:endParaRPr>
          </a:p>
          <a:p>
            <a:pPr indent="0" lvl="0" marL="45720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This program is going to focus on computational reproducibility, noting that this is one piece of a bigger picture.</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Computational reproducibility</a:t>
            </a:r>
            <a:endParaRPr/>
          </a:p>
        </p:txBody>
      </p:sp>
      <p:sp>
        <p:nvSpPr>
          <p:cNvPr id="91" name="Google Shape;91;p19"/>
          <p:cNvSpPr txBox="1"/>
          <p:nvPr>
            <p:ph idx="1" type="body"/>
          </p:nvPr>
        </p:nvSpPr>
        <p:spPr>
          <a:xfrm>
            <a:off x="357650" y="1152475"/>
            <a:ext cx="8520600" cy="3605100"/>
          </a:xfrm>
          <a:prstGeom prst="rect">
            <a:avLst/>
          </a:prstGeom>
        </p:spPr>
        <p:txBody>
          <a:bodyPr anchorCtr="0" anchor="t" bIns="91425" lIns="91425" spcFirstLastPara="1" rIns="91425" wrap="square" tIns="91425">
            <a:normAutofit fontScale="25000" lnSpcReduction="20000"/>
          </a:bodyPr>
          <a:lstStyle/>
          <a:p>
            <a:pPr indent="0" lvl="0" marL="0" rtl="0" algn="l">
              <a:lnSpc>
                <a:spcPct val="150000"/>
              </a:lnSpc>
              <a:spcBef>
                <a:spcPts val="0"/>
              </a:spcBef>
              <a:spcAft>
                <a:spcPts val="0"/>
              </a:spcAft>
              <a:buNone/>
            </a:pPr>
            <a:r>
              <a:rPr lang="en" sz="6450">
                <a:solidFill>
                  <a:schemeClr val="dk1"/>
                </a:solidFill>
                <a:latin typeface="Nunito"/>
                <a:ea typeface="Nunito"/>
                <a:cs typeface="Nunito"/>
                <a:sym typeface="Nunito"/>
              </a:rPr>
              <a:t>For a project to be computationally reproducible, information about all assets used to test hypotheses and generate results must be available. These include, but are not limited to:</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Input data</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Code</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Software</a:t>
            </a:r>
            <a:endParaRPr sz="6450">
              <a:solidFill>
                <a:schemeClr val="dk1"/>
              </a:solidFill>
              <a:latin typeface="Nunito"/>
              <a:ea typeface="Nunito"/>
              <a:cs typeface="Nunito"/>
              <a:sym typeface="Nunito"/>
            </a:endParaRPr>
          </a:p>
          <a:p>
            <a:pPr indent="-330994" lvl="0" marL="457200" rtl="0" algn="l">
              <a:lnSpc>
                <a:spcPct val="150000"/>
              </a:lnSpc>
              <a:spcBef>
                <a:spcPts val="0"/>
              </a:spcBef>
              <a:spcAft>
                <a:spcPts val="0"/>
              </a:spcAft>
              <a:buClr>
                <a:schemeClr val="dk1"/>
              </a:buClr>
              <a:buSzPct val="100000"/>
              <a:buFont typeface="Nunito"/>
              <a:buChar char="●"/>
            </a:pPr>
            <a:r>
              <a:rPr lang="en" sz="6450">
                <a:solidFill>
                  <a:schemeClr val="dk1"/>
                </a:solidFill>
                <a:latin typeface="Nunito"/>
                <a:ea typeface="Nunito"/>
                <a:cs typeface="Nunito"/>
                <a:sym typeface="Nunito"/>
              </a:rPr>
              <a:t>Computing environment and/or hardware</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64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3250">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b="1" sz="5776">
              <a:solidFill>
                <a:schemeClr val="dk1"/>
              </a:solidFill>
              <a:latin typeface="Nunito"/>
              <a:ea typeface="Nunito"/>
              <a:cs typeface="Nunito"/>
              <a:sym typeface="Nunito"/>
            </a:endParaRPr>
          </a:p>
          <a:p>
            <a:pPr indent="0" lvl="0" marL="0" rtl="0" algn="l">
              <a:lnSpc>
                <a:spcPct val="150000"/>
              </a:lnSpc>
              <a:spcBef>
                <a:spcPts val="0"/>
              </a:spcBef>
              <a:spcAft>
                <a:spcPts val="0"/>
              </a:spcAft>
              <a:buNone/>
            </a:pPr>
            <a:r>
              <a:t/>
            </a:r>
            <a:endParaRPr sz="5776">
              <a:solidFill>
                <a:schemeClr val="dk1"/>
              </a:solidFill>
              <a:latin typeface="Nunito"/>
              <a:ea typeface="Nunito"/>
              <a:cs typeface="Nunito"/>
              <a:sym typeface="Nunito"/>
            </a:endParaRPr>
          </a:p>
          <a:p>
            <a:pPr indent="0" lvl="0" marL="0" rtl="0" algn="l">
              <a:spcBef>
                <a:spcPts val="0"/>
              </a:spcBef>
              <a:spcAft>
                <a:spcPts val="0"/>
              </a:spcAft>
              <a:buNone/>
            </a:pPr>
            <a:r>
              <a:t/>
            </a:r>
            <a:endParaRPr sz="5276"/>
          </a:p>
          <a:p>
            <a:pPr indent="0" lvl="0" marL="91440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The Reproducibility Crisis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3600">
                <a:solidFill>
                  <a:srgbClr val="3F4252"/>
                </a:solidFill>
              </a:rPr>
              <a:t>The reproducibility crisis</a:t>
            </a:r>
            <a:endParaRPr/>
          </a:p>
        </p:txBody>
      </p:sp>
      <p:sp>
        <p:nvSpPr>
          <p:cNvPr id="102" name="Google Shape;102;p21"/>
          <p:cNvSpPr txBox="1"/>
          <p:nvPr/>
        </p:nvSpPr>
        <p:spPr>
          <a:xfrm>
            <a:off x="7464575" y="4757575"/>
            <a:ext cx="1569000" cy="26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u="sng">
                <a:solidFill>
                  <a:schemeClr val="hlink"/>
                </a:solidFill>
                <a:hlinkClick r:id="rId3"/>
              </a:rPr>
              <a:t>source</a:t>
            </a:r>
            <a:endParaRPr sz="800">
              <a:solidFill>
                <a:schemeClr val="dk2"/>
              </a:solidFill>
            </a:endParaRPr>
          </a:p>
        </p:txBody>
      </p:sp>
      <p:pic>
        <p:nvPicPr>
          <p:cNvPr id="103" name="Google Shape;103;p21"/>
          <p:cNvPicPr preferRelativeResize="0"/>
          <p:nvPr/>
        </p:nvPicPr>
        <p:blipFill>
          <a:blip r:embed="rId4">
            <a:alphaModFix/>
          </a:blip>
          <a:stretch>
            <a:fillRect/>
          </a:stretch>
        </p:blipFill>
        <p:spPr>
          <a:xfrm>
            <a:off x="2327850" y="1206000"/>
            <a:ext cx="4488300" cy="3820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