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5143500" cx="9144000"/>
  <p:notesSz cx="6858000" cy="9144000"/>
  <p:embeddedFontLst>
    <p:embeddedFont>
      <p:font typeface="Nunito"/>
      <p:regular r:id="rId32"/>
      <p:bold r:id="rId33"/>
      <p:italic r:id="rId34"/>
      <p:boldItalic r:id="rId35"/>
    </p:embeddedFont>
    <p:embeddedFont>
      <p:font typeface="Helvetica Neue"/>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Nunito-bold.fntdata"/><Relationship Id="rId10" Type="http://schemas.openxmlformats.org/officeDocument/2006/relationships/slide" Target="slides/slide5.xml"/><Relationship Id="rId32" Type="http://schemas.openxmlformats.org/officeDocument/2006/relationships/font" Target="fonts/Nunito-regular.fntdata"/><Relationship Id="rId13" Type="http://schemas.openxmlformats.org/officeDocument/2006/relationships/slide" Target="slides/slide8.xml"/><Relationship Id="rId35" Type="http://schemas.openxmlformats.org/officeDocument/2006/relationships/font" Target="fonts/Nunito-boldItalic.fntdata"/><Relationship Id="rId12" Type="http://schemas.openxmlformats.org/officeDocument/2006/relationships/slide" Target="slides/slide7.xml"/><Relationship Id="rId34" Type="http://schemas.openxmlformats.org/officeDocument/2006/relationships/font" Target="fonts/Nunito-italic.fntdata"/><Relationship Id="rId15" Type="http://schemas.openxmlformats.org/officeDocument/2006/relationships/slide" Target="slides/slide10.xml"/><Relationship Id="rId37" Type="http://schemas.openxmlformats.org/officeDocument/2006/relationships/font" Target="fonts/HelveticaNeue-bold.fntdata"/><Relationship Id="rId14" Type="http://schemas.openxmlformats.org/officeDocument/2006/relationships/slide" Target="slides/slide9.xml"/><Relationship Id="rId36" Type="http://schemas.openxmlformats.org/officeDocument/2006/relationships/font" Target="fonts/HelveticaNeue-regular.fntdata"/><Relationship Id="rId17" Type="http://schemas.openxmlformats.org/officeDocument/2006/relationships/slide" Target="slides/slide12.xml"/><Relationship Id="rId39" Type="http://schemas.openxmlformats.org/officeDocument/2006/relationships/font" Target="fonts/HelveticaNeue-boldItalic.fntdata"/><Relationship Id="rId16" Type="http://schemas.openxmlformats.org/officeDocument/2006/relationships/slide" Target="slides/slide11.xml"/><Relationship Id="rId38" Type="http://schemas.openxmlformats.org/officeDocument/2006/relationships/font" Target="fonts/HelveticaNeue-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d70c97d040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d70c97d040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d702d4a42b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d702d4a42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d70c97d040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d70c97d040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d70c97d040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d70c97d040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150">
                <a:solidFill>
                  <a:srgbClr val="2C3E50"/>
                </a:solidFill>
                <a:highlight>
                  <a:srgbClr val="FFFFFF"/>
                </a:highlight>
                <a:latin typeface="Helvetica Neue"/>
                <a:ea typeface="Helvetica Neue"/>
                <a:cs typeface="Helvetica Neue"/>
                <a:sym typeface="Helvetica Neue"/>
              </a:rPr>
              <a:t>Misunderstandings in how data types and structures work  in R can lead to many common errors, so we’re going to spend this session getting comfortable with these ideas to develop a foundation on which we’ll build throughout this program.</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d70c97d040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d70c97d040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d70c97d040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d70c97d040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150">
                <a:solidFill>
                  <a:srgbClr val="2C3E50"/>
                </a:solidFill>
                <a:latin typeface="Helvetica Neue"/>
                <a:ea typeface="Helvetica Neue"/>
                <a:cs typeface="Helvetica Neue"/>
                <a:sym typeface="Helvetica Neue"/>
              </a:rPr>
              <a:t>Various functions in R require using certain data types, so these are important foundational skills for managing data in R.</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d70c97d040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d70c97d040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d70c97d040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d70c97d040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d70c97d040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d70c97d040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d70c97d040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d70c97d040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0f6f1d0fa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0f6f1d0fa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d70c97d040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d70c97d040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d70c97d040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3d70c97d040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d70c97d040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3d70c97d040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d70c97d040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d70c97d040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d70c97d040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d70c97d040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d70c97d040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d70c97d040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d702d4a42b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3d702d4a42b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70c97d04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d70c97d04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d70c97d04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d70c97d04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d70c97d040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d70c97d040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d70c97d04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d70c97d04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d70c97d040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d70c97d040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d70c97d040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d70c97d040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d70c97d040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d70c97d040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400">
                <a:solidFill>
                  <a:srgbClr val="3F4252"/>
                </a:solidFill>
              </a:rPr>
              <a:t>Day 2 Recap</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Session Objectives</a:t>
            </a:r>
            <a:endParaRPr/>
          </a:p>
        </p:txBody>
      </p:sp>
      <p:sp>
        <p:nvSpPr>
          <p:cNvPr id="108" name="Google Shape;108;p22"/>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a:bodyPr>
          <a:lstStyle/>
          <a:p>
            <a:pPr indent="0" lvl="0" marL="0" rtl="0" algn="l">
              <a:lnSpc>
                <a:spcPct val="150000"/>
              </a:lnSpc>
              <a:spcBef>
                <a:spcPts val="0"/>
              </a:spcBef>
              <a:spcAft>
                <a:spcPts val="0"/>
              </a:spcAft>
              <a:buNone/>
            </a:pPr>
            <a:r>
              <a:rPr b="1" lang="en" sz="7376">
                <a:solidFill>
                  <a:schemeClr val="dk1"/>
                </a:solidFill>
                <a:latin typeface="Nunito"/>
                <a:ea typeface="Nunito"/>
                <a:cs typeface="Nunito"/>
                <a:sym typeface="Nunito"/>
              </a:rPr>
              <a:t>By the end of this session, you’ll be able to:</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27701"/>
              <a:buFont typeface="Nunito"/>
              <a:buChar char="●"/>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Data Types and Structures</a:t>
            </a:r>
            <a:endParaRPr/>
          </a:p>
        </p:txBody>
      </p:sp>
      <p:sp>
        <p:nvSpPr>
          <p:cNvPr id="114" name="Google Shape;114;p23"/>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This session will cover how data is organized in R.</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Knowing how your data is organized and being able to adjust that organization to match your research is an important part of coding in R and data management.</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Data Types and Structures</a:t>
            </a:r>
            <a:endParaRPr/>
          </a:p>
        </p:txBody>
      </p:sp>
      <p:sp>
        <p:nvSpPr>
          <p:cNvPr id="120" name="Google Shape;120;p2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376">
                <a:solidFill>
                  <a:schemeClr val="dk1"/>
                </a:solidFill>
                <a:latin typeface="Nunito"/>
                <a:ea typeface="Nunito"/>
                <a:cs typeface="Nunito"/>
                <a:sym typeface="Nunito"/>
              </a:rPr>
              <a:t>For example:</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You might need your data in a certain structure to run statistical analyses or create visualizations.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You may need to transform variables into types that are more easily understood by R.</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Data Types and Structures</a:t>
            </a:r>
            <a:endParaRPr/>
          </a:p>
        </p:txBody>
      </p:sp>
      <p:sp>
        <p:nvSpPr>
          <p:cNvPr id="126" name="Google Shape;126;p25"/>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376">
                <a:solidFill>
                  <a:schemeClr val="dk1"/>
                </a:solidFill>
                <a:latin typeface="Nunito"/>
                <a:ea typeface="Nunito"/>
                <a:cs typeface="Nunito"/>
                <a:sym typeface="Nunito"/>
              </a:rPr>
              <a:t>There are two main ways R does this:</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Data types: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The kind of value that is in a cell/group of cells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Data structures: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How values are organizes</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6"/>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600">
                <a:solidFill>
                  <a:srgbClr val="3F4252"/>
                </a:solidFill>
              </a:rPr>
              <a:t>Data </a:t>
            </a:r>
            <a:r>
              <a:rPr lang="en" sz="3600">
                <a:solidFill>
                  <a:srgbClr val="3F4252"/>
                </a:solidFill>
              </a:rPr>
              <a:t>Types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Data Types </a:t>
            </a:r>
            <a:endParaRPr/>
          </a:p>
        </p:txBody>
      </p:sp>
      <p:sp>
        <p:nvSpPr>
          <p:cNvPr id="137" name="Google Shape;137;p27"/>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Values can come in many different formats and/or units.</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Numbers with decimals: 13.094</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TRUE/FALSE</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Categorical names</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Knowing what type of data you have, and making sure that R knows what kind of data you have, is a foundational aspect of coding.</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types in R</a:t>
            </a:r>
            <a:endParaRPr/>
          </a:p>
        </p:txBody>
      </p:sp>
      <p:sp>
        <p:nvSpPr>
          <p:cNvPr id="143" name="Google Shape;143;p28"/>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Numeric:</a:t>
            </a:r>
            <a:r>
              <a:rPr lang="en" sz="7376">
                <a:solidFill>
                  <a:schemeClr val="dk1"/>
                </a:solidFill>
                <a:latin typeface="Nunito"/>
                <a:ea typeface="Nunito"/>
                <a:cs typeface="Nunito"/>
                <a:sym typeface="Nunito"/>
              </a:rPr>
              <a:t>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values that consist of numbers. These numbers can be integers (whole numbers), or have decimal values.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Character: </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values that consist of letters or words. We played with some of these in Block 4, and we had to wrap these values in quotation marks to tell R that these are values and not functions.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Logical: </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values that are TRUE or FALSE. We can also ask R to provide TRUE or FALSE responses if a certain condition is met.</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types in R</a:t>
            </a:r>
            <a:endParaRPr/>
          </a:p>
        </p:txBody>
      </p:sp>
      <p:sp>
        <p:nvSpPr>
          <p:cNvPr id="149" name="Google Shape;149;p29"/>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Factor</a:t>
            </a:r>
            <a:r>
              <a:rPr b="1" lang="en" sz="7376">
                <a:solidFill>
                  <a:schemeClr val="dk1"/>
                </a:solidFill>
                <a:latin typeface="Nunito"/>
                <a:ea typeface="Nunito"/>
                <a:cs typeface="Nunito"/>
                <a:sym typeface="Nunito"/>
              </a:rPr>
              <a:t>:</a:t>
            </a:r>
            <a:r>
              <a:rPr lang="en" sz="7376">
                <a:solidFill>
                  <a:schemeClr val="dk1"/>
                </a:solidFill>
                <a:latin typeface="Nunito"/>
                <a:ea typeface="Nunito"/>
                <a:cs typeface="Nunito"/>
                <a:sym typeface="Nunito"/>
              </a:rPr>
              <a:t>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values that represent categories, and can store either numeric or character data. “Education level” would be a factor variable consisting of character data, with values like “High school diploma”, “Undergraduate degree”, “Masters degree”, etc. Likert scales are very common examples where numeric data has categorical representation, such as the number 1 meaning “Strongly disagree” and the number 5 meaning “Strongly agree”.</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types in R</a:t>
            </a:r>
            <a:endParaRPr/>
          </a:p>
        </p:txBody>
      </p:sp>
      <p:sp>
        <p:nvSpPr>
          <p:cNvPr id="155" name="Google Shape;155;p30"/>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Dates and Times</a:t>
            </a:r>
            <a:r>
              <a:rPr b="1" lang="en" sz="7376">
                <a:solidFill>
                  <a:schemeClr val="dk1"/>
                </a:solidFill>
                <a:latin typeface="Nunito"/>
                <a:ea typeface="Nunito"/>
                <a:cs typeface="Nunito"/>
                <a:sym typeface="Nunito"/>
              </a:rPr>
              <a:t>:</a:t>
            </a:r>
            <a:r>
              <a:rPr lang="en" sz="7376">
                <a:solidFill>
                  <a:schemeClr val="dk1"/>
                </a:solidFill>
                <a:latin typeface="Nunito"/>
                <a:ea typeface="Nunito"/>
                <a:cs typeface="Nunito"/>
                <a:sym typeface="Nunito"/>
              </a:rPr>
              <a:t>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values stored in date/time format. This can be tricky depending on how your raw/original data looks before it is brought in to R, but the format for dates can be something like “2026-05-06”, and time can look like “12:45:54”.</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Let’s jump into 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Questions</a:t>
            </a:r>
            <a:endParaRPr/>
          </a:p>
        </p:txBody>
      </p:sp>
      <p:sp>
        <p:nvSpPr>
          <p:cNvPr id="61" name="Google Shape;61;p1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8176">
                <a:solidFill>
                  <a:schemeClr val="dk1"/>
                </a:solidFill>
                <a:latin typeface="Nunito"/>
                <a:ea typeface="Nunito"/>
                <a:cs typeface="Nunito"/>
                <a:sym typeface="Nunito"/>
              </a:rPr>
              <a:t>Do you have any questions or comments about the material we’ve covered so far?</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32"/>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600">
                <a:solidFill>
                  <a:srgbClr val="3F4252"/>
                </a:solidFill>
              </a:rPr>
              <a:t>Data </a:t>
            </a:r>
            <a:r>
              <a:rPr lang="en">
                <a:solidFill>
                  <a:srgbClr val="3F4252"/>
                </a:solidFill>
              </a:rPr>
              <a:t>Structures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Data structures</a:t>
            </a:r>
            <a:endParaRPr/>
          </a:p>
        </p:txBody>
      </p:sp>
      <p:sp>
        <p:nvSpPr>
          <p:cNvPr id="171" name="Google Shape;171;p33"/>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Now that we’ve seen how R handles types of data values, we can now start looking at how those values collectively form larger </a:t>
            </a:r>
            <a:r>
              <a:rPr b="1" lang="en" sz="7376">
                <a:solidFill>
                  <a:schemeClr val="dk1"/>
                </a:solidFill>
                <a:latin typeface="Nunito"/>
                <a:ea typeface="Nunito"/>
                <a:cs typeface="Nunito"/>
                <a:sym typeface="Nunito"/>
              </a:rPr>
              <a:t>data structures.</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structures in R</a:t>
            </a:r>
            <a:endParaRPr/>
          </a:p>
        </p:txBody>
      </p:sp>
      <p:sp>
        <p:nvSpPr>
          <p:cNvPr id="177" name="Google Shape;177;p3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Vectors: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Vectors are the simplest data structure. </a:t>
            </a:r>
            <a:r>
              <a:rPr b="1" lang="en" sz="7376">
                <a:solidFill>
                  <a:schemeClr val="dk1"/>
                </a:solidFill>
                <a:latin typeface="Nunito"/>
                <a:ea typeface="Nunito"/>
                <a:cs typeface="Nunito"/>
                <a:sym typeface="Nunito"/>
              </a:rPr>
              <a:t>A vector is a list of elements of the same data type.</a:t>
            </a:r>
            <a:r>
              <a:rPr lang="en" sz="7376">
                <a:solidFill>
                  <a:schemeClr val="dk1"/>
                </a:solidFill>
                <a:latin typeface="Nunito"/>
                <a:ea typeface="Nunito"/>
                <a:cs typeface="Nunito"/>
                <a:sym typeface="Nunito"/>
              </a:rPr>
              <a:t>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For example, you could have a numeric vector containing the elements (10, 15, 20, 25) or a character vector containing the elements (“blue”, “red”, “green”).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 single variable in a dataset (e.g., a list of ages of all the participants) can be considered a vector.</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structures in R</a:t>
            </a:r>
            <a:endParaRPr/>
          </a:p>
        </p:txBody>
      </p:sp>
      <p:sp>
        <p:nvSpPr>
          <p:cNvPr id="183" name="Google Shape;183;p35"/>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Data frames: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Data frames are the most common data structure used in R. Data frames are what you see as spreadsheets.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Unlike vectors, which have one dimension (a single column of the same data type), data frames are two-dimensional, and have columns and rows that can store different data types in the same data frame (e.g., numeric and character).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Data frames are made up of vectors of the same length.</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structures in R</a:t>
            </a:r>
            <a:endParaRPr/>
          </a:p>
        </p:txBody>
      </p:sp>
      <p:sp>
        <p:nvSpPr>
          <p:cNvPr id="189" name="Google Shape;189;p36"/>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b="1" lang="en" sz="7376">
                <a:solidFill>
                  <a:schemeClr val="dk1"/>
                </a:solidFill>
                <a:latin typeface="Nunito"/>
                <a:ea typeface="Nunito"/>
                <a:cs typeface="Nunito"/>
                <a:sym typeface="Nunito"/>
              </a:rPr>
              <a:t>Data frames do have some constraints:</a:t>
            </a:r>
            <a:endParaRPr b="1"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The columns and rows must be named</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The lists of vectors in the data frame must have equal lengths (i.e., each column needs an identical number of elements/rows). </a:t>
            </a:r>
            <a:endParaRPr sz="7376">
              <a:solidFill>
                <a:schemeClr val="dk1"/>
              </a:solidFill>
              <a:latin typeface="Nunito"/>
              <a:ea typeface="Nunito"/>
              <a:cs typeface="Nunito"/>
              <a:sym typeface="Nunito"/>
            </a:endParaRPr>
          </a:p>
          <a:p>
            <a:pPr indent="-345693" lvl="1" marL="914400" rtl="0" algn="l">
              <a:lnSpc>
                <a:spcPct val="150000"/>
              </a:lnSpc>
              <a:spcBef>
                <a:spcPts val="0"/>
              </a:spcBef>
              <a:spcAft>
                <a:spcPts val="0"/>
              </a:spcAft>
              <a:buClr>
                <a:schemeClr val="dk1"/>
              </a:buClr>
              <a:buSzPct val="100000"/>
              <a:buFont typeface="Nunito"/>
              <a:buChar char="○"/>
            </a:pPr>
            <a:r>
              <a:rPr lang="en" sz="7376">
                <a:solidFill>
                  <a:schemeClr val="dk1"/>
                </a:solidFill>
                <a:latin typeface="Nunito"/>
                <a:ea typeface="Nunito"/>
                <a:cs typeface="Nunito"/>
                <a:sym typeface="Nunito"/>
              </a:rPr>
              <a:t>All elements in a single column must be of the same data type (e.g., you can’t switch between numbers and names in a single column).</a:t>
            </a:r>
            <a:endParaRPr sz="7376">
              <a:solidFill>
                <a:schemeClr val="dk1"/>
              </a:solidFill>
              <a:latin typeface="Nunito"/>
              <a:ea typeface="Nunito"/>
              <a:cs typeface="Nunito"/>
              <a:sym typeface="Nunito"/>
            </a:endParaRPr>
          </a:p>
          <a:p>
            <a:pPr indent="0" lvl="0" marL="9144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Main data structures in R</a:t>
            </a:r>
            <a:endParaRPr/>
          </a:p>
        </p:txBody>
      </p:sp>
      <p:sp>
        <p:nvSpPr>
          <p:cNvPr id="195" name="Google Shape;195;p37"/>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376">
                <a:solidFill>
                  <a:schemeClr val="dk1"/>
                </a:solidFill>
                <a:latin typeface="Nunito"/>
                <a:ea typeface="Nunito"/>
                <a:cs typeface="Nunito"/>
                <a:sym typeface="Nunito"/>
              </a:rPr>
              <a:t>In addition to these two main data structures, there are also other data structures in R, which include lists and matrices. We will not focus on these structures in this course, but you can read more about data structures in the link on the webpage.</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9144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Let’s jump back into 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Questions</a:t>
            </a:r>
            <a:endParaRPr/>
          </a:p>
        </p:txBody>
      </p:sp>
      <p:sp>
        <p:nvSpPr>
          <p:cNvPr id="67" name="Google Shape;67;p15"/>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8176">
                <a:solidFill>
                  <a:schemeClr val="dk1"/>
                </a:solidFill>
                <a:latin typeface="Nunito"/>
                <a:ea typeface="Nunito"/>
                <a:cs typeface="Nunito"/>
                <a:sym typeface="Nunito"/>
              </a:rPr>
              <a:t>Do you have any questions or comments about the material we’ve covered so far?</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Recap questions</a:t>
            </a:r>
            <a:endParaRPr/>
          </a:p>
        </p:txBody>
      </p:sp>
      <p:sp>
        <p:nvSpPr>
          <p:cNvPr id="73" name="Google Shape;73;p16"/>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58393" lvl="0" marL="457200" rtl="0" algn="l">
              <a:lnSpc>
                <a:spcPct val="150000"/>
              </a:lnSpc>
              <a:spcBef>
                <a:spcPts val="0"/>
              </a:spcBef>
              <a:spcAft>
                <a:spcPts val="0"/>
              </a:spcAft>
              <a:buClr>
                <a:schemeClr val="dk1"/>
              </a:buClr>
              <a:buSzPct val="100000"/>
              <a:buFont typeface="Nunito"/>
              <a:buAutoNum type="arabicParenR"/>
            </a:pPr>
            <a:r>
              <a:rPr lang="en" sz="8176">
                <a:solidFill>
                  <a:schemeClr val="dk1"/>
                </a:solidFill>
                <a:latin typeface="Nunito"/>
                <a:ea typeface="Nunito"/>
                <a:cs typeface="Nunito"/>
                <a:sym typeface="Nunito"/>
              </a:rPr>
              <a:t>Write the R code to assign the value 100 to an object called “hundred”</a:t>
            </a:r>
            <a:endParaRPr sz="8176">
              <a:solidFill>
                <a:schemeClr val="dk1"/>
              </a:solidFill>
              <a:latin typeface="Nunito"/>
              <a:ea typeface="Nunito"/>
              <a:cs typeface="Nunito"/>
              <a:sym typeface="Nunito"/>
            </a:endParaRPr>
          </a:p>
          <a:p>
            <a:pPr indent="-358393" lvl="0" marL="457200" rtl="0" algn="l">
              <a:lnSpc>
                <a:spcPct val="150000"/>
              </a:lnSpc>
              <a:spcBef>
                <a:spcPts val="0"/>
              </a:spcBef>
              <a:spcAft>
                <a:spcPts val="0"/>
              </a:spcAft>
              <a:buClr>
                <a:schemeClr val="dk1"/>
              </a:buClr>
              <a:buSzPct val="100000"/>
              <a:buFont typeface="Nunito"/>
              <a:buAutoNum type="arabicParenR"/>
            </a:pPr>
            <a:r>
              <a:rPr lang="en" sz="8176">
                <a:solidFill>
                  <a:schemeClr val="dk1"/>
                </a:solidFill>
                <a:latin typeface="Nunito"/>
                <a:ea typeface="Nunito"/>
                <a:cs typeface="Nunito"/>
                <a:sym typeface="Nunito"/>
              </a:rPr>
              <a:t>Write the R code to assign the values Monday, Tuesday, and Wednesday to an object called “worst_weekdays”</a:t>
            </a:r>
            <a:endParaRPr sz="8176">
              <a:solidFill>
                <a:schemeClr val="dk1"/>
              </a:solidFill>
              <a:latin typeface="Nunito"/>
              <a:ea typeface="Nunito"/>
              <a:cs typeface="Nunito"/>
              <a:sym typeface="Nunito"/>
            </a:endParaRPr>
          </a:p>
          <a:p>
            <a:pPr indent="-358393" lvl="0" marL="457200" rtl="0" algn="l">
              <a:lnSpc>
                <a:spcPct val="150000"/>
              </a:lnSpc>
              <a:spcBef>
                <a:spcPts val="0"/>
              </a:spcBef>
              <a:spcAft>
                <a:spcPts val="0"/>
              </a:spcAft>
              <a:buClr>
                <a:schemeClr val="dk1"/>
              </a:buClr>
              <a:buSzPct val="100000"/>
              <a:buFont typeface="Nunito"/>
              <a:buAutoNum type="arabicParenR"/>
            </a:pPr>
            <a:r>
              <a:rPr lang="en" sz="8176">
                <a:solidFill>
                  <a:schemeClr val="dk1"/>
                </a:solidFill>
                <a:latin typeface="Nunito"/>
                <a:ea typeface="Nunito"/>
                <a:cs typeface="Nunito"/>
                <a:sym typeface="Nunito"/>
              </a:rPr>
              <a:t>Write the R code to calculate the mean of the numbers 1–10</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Answers</a:t>
            </a:r>
            <a:endParaRPr/>
          </a:p>
        </p:txBody>
      </p:sp>
      <p:sp>
        <p:nvSpPr>
          <p:cNvPr id="79" name="Google Shape;79;p17"/>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58393" lvl="0" marL="457200" rtl="0" algn="l">
              <a:lnSpc>
                <a:spcPct val="150000"/>
              </a:lnSpc>
              <a:spcBef>
                <a:spcPts val="0"/>
              </a:spcBef>
              <a:spcAft>
                <a:spcPts val="0"/>
              </a:spcAft>
              <a:buClr>
                <a:schemeClr val="dk1"/>
              </a:buClr>
              <a:buSzPct val="100000"/>
              <a:buFont typeface="Nunito"/>
              <a:buAutoNum type="arabicParenR"/>
            </a:pPr>
            <a:r>
              <a:rPr lang="en" sz="8176">
                <a:solidFill>
                  <a:schemeClr val="dk1"/>
                </a:solidFill>
                <a:latin typeface="Nunito"/>
                <a:ea typeface="Nunito"/>
                <a:cs typeface="Nunito"/>
                <a:sym typeface="Nunito"/>
              </a:rPr>
              <a:t>Write the R code to assign the value 100 to an object called “hundred”</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8176">
                <a:solidFill>
                  <a:schemeClr val="dk1"/>
                </a:solidFill>
                <a:latin typeface="Nunito"/>
                <a:ea typeface="Nunito"/>
                <a:cs typeface="Nunito"/>
                <a:sym typeface="Nunito"/>
              </a:rPr>
              <a:t>hundred &lt;- 100</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Answers</a:t>
            </a:r>
            <a:endParaRPr/>
          </a:p>
        </p:txBody>
      </p:sp>
      <p:sp>
        <p:nvSpPr>
          <p:cNvPr id="85" name="Google Shape;85;p18"/>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8176">
                <a:solidFill>
                  <a:schemeClr val="dk1"/>
                </a:solidFill>
                <a:latin typeface="Nunito"/>
                <a:ea typeface="Nunito"/>
                <a:cs typeface="Nunito"/>
                <a:sym typeface="Nunito"/>
              </a:rPr>
              <a:t>2) </a:t>
            </a:r>
            <a:r>
              <a:rPr lang="en" sz="8176">
                <a:solidFill>
                  <a:schemeClr val="dk1"/>
                </a:solidFill>
                <a:latin typeface="Nunito"/>
                <a:ea typeface="Nunito"/>
                <a:cs typeface="Nunito"/>
                <a:sym typeface="Nunito"/>
              </a:rPr>
              <a:t>Write the R code to assign the values Monday, Tuesday, and Wednesday to an object called “worst_weekdays”</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8176">
                <a:solidFill>
                  <a:schemeClr val="dk1"/>
                </a:solidFill>
                <a:latin typeface="Nunito"/>
                <a:ea typeface="Nunito"/>
                <a:cs typeface="Nunito"/>
                <a:sym typeface="Nunito"/>
              </a:rPr>
              <a:t>worst_weekdays &lt;- c(“Monday”, “Tuesday”, “Wednesday”)</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Answers</a:t>
            </a:r>
            <a:endParaRPr/>
          </a:p>
        </p:txBody>
      </p:sp>
      <p:sp>
        <p:nvSpPr>
          <p:cNvPr id="91" name="Google Shape;91;p19"/>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8176">
                <a:solidFill>
                  <a:schemeClr val="dk1"/>
                </a:solidFill>
                <a:latin typeface="Nunito"/>
                <a:ea typeface="Nunito"/>
                <a:cs typeface="Nunito"/>
                <a:sym typeface="Nunito"/>
              </a:rPr>
              <a:t>3) Write the R code to calculate the mean of the numbers 1–10</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Clr>
                <a:schemeClr val="dk1"/>
              </a:buClr>
              <a:buSzPts val="275"/>
              <a:buFont typeface="Arial"/>
              <a:buNone/>
            </a:pPr>
            <a:r>
              <a:rPr b="1" lang="en" sz="8176">
                <a:solidFill>
                  <a:schemeClr val="dk1"/>
                </a:solidFill>
                <a:latin typeface="Nunito"/>
                <a:ea typeface="Nunito"/>
                <a:cs typeface="Nunito"/>
                <a:sym typeface="Nunito"/>
              </a:rPr>
              <a:t>mean(c(1, 2, 3, 4, 5, 6, 7, 8, 9, 10)</a:t>
            </a:r>
            <a:endParaRPr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8176">
                <a:solidFill>
                  <a:schemeClr val="dk1"/>
                </a:solidFill>
                <a:latin typeface="Nunito"/>
                <a:ea typeface="Nunito"/>
                <a:cs typeface="Nunito"/>
                <a:sym typeface="Nunito"/>
              </a:rPr>
              <a:t>numbers &lt;- c(1, 2, 3, 4, 5, 6, 7, 8, 9, 10)</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8176">
                <a:solidFill>
                  <a:schemeClr val="dk1"/>
                </a:solidFill>
                <a:latin typeface="Nunito"/>
                <a:ea typeface="Nunito"/>
                <a:cs typeface="Nunito"/>
                <a:sym typeface="Nunito"/>
              </a:rPr>
              <a:t>mean(numbers)</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81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Questions?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400">
                <a:solidFill>
                  <a:srgbClr val="3F4252"/>
                </a:solidFill>
              </a:rPr>
              <a:t>Data Types and Structures</a:t>
            </a:r>
            <a:endParaRPr/>
          </a:p>
        </p:txBody>
      </p:sp>
      <p:sp>
        <p:nvSpPr>
          <p:cNvPr id="102" name="Google Shape;102;p21"/>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