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5143500" cx="9144000"/>
  <p:notesSz cx="6858000" cy="9144000"/>
  <p:embeddedFontLst>
    <p:embeddedFont>
      <p:font typeface="Nunito"/>
      <p:regular r:id="rId22"/>
      <p:bold r:id="rId23"/>
      <p:italic r:id="rId24"/>
      <p:boldItalic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Nunito-regular.fntdata"/><Relationship Id="rId21" Type="http://schemas.openxmlformats.org/officeDocument/2006/relationships/slide" Target="slides/slide16.xml"/><Relationship Id="rId24" Type="http://schemas.openxmlformats.org/officeDocument/2006/relationships/font" Target="fonts/Nunito-italic.fntdata"/><Relationship Id="rId23" Type="http://schemas.openxmlformats.org/officeDocument/2006/relationships/font" Target="fonts/Nunito-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schemas.openxmlformats.org/officeDocument/2006/relationships/font" Target="fonts/Nunito-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3d702d4a42b_0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3d702d4a42b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3d702d4a42b_0_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3d702d4a42b_0_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3d702d4a42b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3d702d4a42b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The absolute path to the DMX folder, i.e., the path from the root directory is:</a:t>
            </a:r>
            <a:r>
              <a:rPr b="1" lang="en">
                <a:solidFill>
                  <a:schemeClr val="dk1"/>
                </a:solidFill>
              </a:rPr>
              <a:t>Users/Rochlinn/Music/Party/DMX </a:t>
            </a:r>
            <a:endParaRPr b="1">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3d702d4a42b_0_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3d702d4a42b_0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From the Music folder, the relative path to the DMX folder is:</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a:p>
            <a:pPr indent="0" lvl="0" marL="0" rtl="0" algn="l">
              <a:lnSpc>
                <a:spcPct val="115000"/>
              </a:lnSpc>
              <a:spcBef>
                <a:spcPts val="0"/>
              </a:spcBef>
              <a:spcAft>
                <a:spcPts val="0"/>
              </a:spcAft>
              <a:buNone/>
            </a:pPr>
            <a:r>
              <a:rPr b="1" lang="en">
                <a:solidFill>
                  <a:schemeClr val="dk1"/>
                </a:solidFill>
              </a:rPr>
              <a:t>Party/DMX</a:t>
            </a:r>
            <a:endParaRPr b="1">
              <a:solidFill>
                <a:schemeClr val="dk1"/>
              </a:solidFill>
            </a:endParaRPr>
          </a:p>
          <a:p>
            <a:pPr indent="0" lvl="0" marL="0" rtl="0" algn="l">
              <a:lnSpc>
                <a:spcPct val="115000"/>
              </a:lnSpc>
              <a:spcBef>
                <a:spcPts val="0"/>
              </a:spcBef>
              <a:spcAft>
                <a:spcPts val="0"/>
              </a:spcAft>
              <a:buNone/>
            </a:pPr>
            <a:r>
              <a:t/>
            </a:r>
            <a:endParaRPr b="1">
              <a:solidFill>
                <a:schemeClr val="dk1"/>
              </a:solidFill>
            </a:endParaRPr>
          </a:p>
          <a:p>
            <a:pPr indent="0" lvl="0" marL="0" rtl="0" algn="l">
              <a:lnSpc>
                <a:spcPct val="115000"/>
              </a:lnSpc>
              <a:spcBef>
                <a:spcPts val="0"/>
              </a:spcBef>
              <a:spcAft>
                <a:spcPts val="0"/>
              </a:spcAft>
              <a:buClr>
                <a:schemeClr val="dk1"/>
              </a:buClr>
              <a:buSzPts val="1100"/>
              <a:buFont typeface="Arial"/>
              <a:buNone/>
            </a:pPr>
            <a:r>
              <a:rPr b="1" lang="en">
                <a:solidFill>
                  <a:schemeClr val="dk1"/>
                </a:solidFill>
              </a:rPr>
              <a:t>The path already assumes your location, so you don't need to write /Users/Rochlinn/Music</a:t>
            </a:r>
            <a:endParaRPr b="1">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3d702d4a42b_0_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3d702d4a42b_0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From the Music folder, the relative path to the DMX folder is:</a:t>
            </a:r>
            <a:endParaRPr>
              <a:solidFill>
                <a:schemeClr val="dk1"/>
              </a:solidFill>
            </a:endParaRPr>
          </a:p>
          <a:p>
            <a:pPr indent="0" lvl="0" marL="0" rtl="0" algn="l">
              <a:lnSpc>
                <a:spcPct val="115000"/>
              </a:lnSpc>
              <a:spcBef>
                <a:spcPts val="0"/>
              </a:spcBef>
              <a:spcAft>
                <a:spcPts val="0"/>
              </a:spcAft>
              <a:buNone/>
            </a:pPr>
            <a:r>
              <a:t/>
            </a:r>
            <a:endParaRPr>
              <a:solidFill>
                <a:schemeClr val="dk1"/>
              </a:solidFill>
            </a:endParaRPr>
          </a:p>
          <a:p>
            <a:pPr indent="0" lvl="0" marL="0" rtl="0" algn="l">
              <a:lnSpc>
                <a:spcPct val="115000"/>
              </a:lnSpc>
              <a:spcBef>
                <a:spcPts val="0"/>
              </a:spcBef>
              <a:spcAft>
                <a:spcPts val="0"/>
              </a:spcAft>
              <a:buNone/>
            </a:pPr>
            <a:r>
              <a:rPr b="1" lang="en">
                <a:solidFill>
                  <a:schemeClr val="dk1"/>
                </a:solidFill>
              </a:rPr>
              <a:t>Party/DMX</a:t>
            </a:r>
            <a:endParaRPr b="1">
              <a:solidFill>
                <a:schemeClr val="dk1"/>
              </a:solidFill>
            </a:endParaRPr>
          </a:p>
          <a:p>
            <a:pPr indent="0" lvl="0" marL="0" rtl="0" algn="l">
              <a:lnSpc>
                <a:spcPct val="115000"/>
              </a:lnSpc>
              <a:spcBef>
                <a:spcPts val="0"/>
              </a:spcBef>
              <a:spcAft>
                <a:spcPts val="0"/>
              </a:spcAft>
              <a:buNone/>
            </a:pPr>
            <a:r>
              <a:t/>
            </a:r>
            <a:endParaRPr b="1">
              <a:solidFill>
                <a:schemeClr val="dk1"/>
              </a:solidFill>
            </a:endParaRPr>
          </a:p>
          <a:p>
            <a:pPr indent="0" lvl="0" marL="0" rtl="0" algn="l">
              <a:lnSpc>
                <a:spcPct val="115000"/>
              </a:lnSpc>
              <a:spcBef>
                <a:spcPts val="0"/>
              </a:spcBef>
              <a:spcAft>
                <a:spcPts val="0"/>
              </a:spcAft>
              <a:buNone/>
            </a:pPr>
            <a:r>
              <a:rPr b="1" lang="en">
                <a:solidFill>
                  <a:schemeClr val="dk1"/>
                </a:solidFill>
              </a:rPr>
              <a:t>The path already assumes your location, so you don't need to write /Users/Rochlinn/Music</a:t>
            </a:r>
            <a:endParaRPr b="1">
              <a:solidFill>
                <a:schemeClr val="dk1"/>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3d702d4a42b_0_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3d702d4a42b_0_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3d702d4a42b_0_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3d702d4a42b_0_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0f6f1d0fa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0f6f1d0fa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d641d39b5f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d641d39b5f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3d702d4a42b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3d702d4a42b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3d702d4a42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3d702d4a42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A path is a string of characters that specifies a unique location in a directory hierarchy; i.e., it specifies the location of a particular directory or file in a computer's file system structure. In paths, each directory in the path is followed by a slash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3d702d4a42b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3d702d4a42b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3d702d4a42b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3d702d4a42b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d702d4a42b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3d702d4a42b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Any in the chat!</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3d702d4a42b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3d702d4a42b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Explain answers</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sz="4400">
                <a:solidFill>
                  <a:srgbClr val="3F4252"/>
                </a:solidFill>
              </a:rPr>
              <a:t>File Paths</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2"/>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Absolute and Relative Paths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Absolute and Relative Paths</a:t>
            </a:r>
            <a:endParaRPr/>
          </a:p>
        </p:txBody>
      </p:sp>
      <p:sp>
        <p:nvSpPr>
          <p:cNvPr id="118" name="Google Shape;118;p23"/>
          <p:cNvSpPr txBox="1"/>
          <p:nvPr>
            <p:ph idx="1" type="body"/>
          </p:nvPr>
        </p:nvSpPr>
        <p:spPr>
          <a:xfrm>
            <a:off x="311700" y="1152475"/>
            <a:ext cx="86697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rPr lang="en" sz="7376">
                <a:solidFill>
                  <a:schemeClr val="dk1"/>
                </a:solidFill>
                <a:latin typeface="Nunito"/>
                <a:ea typeface="Nunito"/>
                <a:cs typeface="Nunito"/>
                <a:sym typeface="Nunito"/>
              </a:rPr>
              <a:t>When thinking about navigating through your files and directories, there are two kinds of paths that can be used:</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b="1" lang="en" sz="7376">
                <a:solidFill>
                  <a:schemeClr val="dk1"/>
                </a:solidFill>
                <a:latin typeface="Nunito"/>
                <a:ea typeface="Nunito"/>
                <a:cs typeface="Nunito"/>
                <a:sym typeface="Nunito"/>
              </a:rPr>
              <a:t>Absolute paths: </a:t>
            </a:r>
            <a:r>
              <a:rPr lang="en" sz="7376">
                <a:solidFill>
                  <a:schemeClr val="dk1"/>
                </a:solidFill>
                <a:latin typeface="Nunito"/>
                <a:ea typeface="Nunito"/>
                <a:cs typeface="Nunito"/>
                <a:sym typeface="Nunito"/>
              </a:rPr>
              <a:t>Includes the entire path </a:t>
            </a:r>
            <a:r>
              <a:rPr lang="en" sz="7376">
                <a:solidFill>
                  <a:schemeClr val="dk1"/>
                </a:solidFill>
                <a:latin typeface="Nunito"/>
                <a:ea typeface="Nunito"/>
                <a:cs typeface="Nunito"/>
                <a:sym typeface="Nunito"/>
              </a:rPr>
              <a:t>from the root directory.</a:t>
            </a:r>
            <a:endParaRPr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b="1" lang="en" sz="7376">
                <a:solidFill>
                  <a:schemeClr val="dk1"/>
                </a:solidFill>
                <a:latin typeface="Nunito"/>
                <a:ea typeface="Nunito"/>
                <a:cs typeface="Nunito"/>
                <a:sym typeface="Nunito"/>
              </a:rPr>
              <a:t>Relative paths: </a:t>
            </a:r>
            <a:r>
              <a:rPr lang="en" sz="7376">
                <a:solidFill>
                  <a:schemeClr val="dk1"/>
                </a:solidFill>
                <a:latin typeface="Nunito"/>
                <a:ea typeface="Nunito"/>
                <a:cs typeface="Nunito"/>
                <a:sym typeface="Nunito"/>
              </a:rPr>
              <a:t>Includes the path </a:t>
            </a:r>
            <a:r>
              <a:rPr lang="en" sz="7376" u="sng">
                <a:solidFill>
                  <a:schemeClr val="dk1"/>
                </a:solidFill>
                <a:latin typeface="Nunito"/>
                <a:ea typeface="Nunito"/>
                <a:cs typeface="Nunito"/>
                <a:sym typeface="Nunito"/>
              </a:rPr>
              <a:t>relative to where you are in the hierarchy.</a:t>
            </a:r>
            <a:endParaRPr sz="7376" u="sng">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Absolute Paths</a:t>
            </a:r>
            <a:endParaRPr/>
          </a:p>
        </p:txBody>
      </p:sp>
      <p:pic>
        <p:nvPicPr>
          <p:cNvPr id="124" name="Google Shape;124;p24"/>
          <p:cNvPicPr preferRelativeResize="0"/>
          <p:nvPr/>
        </p:nvPicPr>
        <p:blipFill>
          <a:blip r:embed="rId3">
            <a:alphaModFix/>
          </a:blip>
          <a:stretch>
            <a:fillRect/>
          </a:stretch>
        </p:blipFill>
        <p:spPr>
          <a:xfrm>
            <a:off x="3664275" y="772100"/>
            <a:ext cx="5417925" cy="4280500"/>
          </a:xfrm>
          <a:prstGeom prst="rect">
            <a:avLst/>
          </a:prstGeom>
          <a:noFill/>
          <a:ln>
            <a:noFill/>
          </a:ln>
        </p:spPr>
      </p:pic>
      <p:sp>
        <p:nvSpPr>
          <p:cNvPr id="125" name="Google Shape;125;p24"/>
          <p:cNvSpPr txBox="1"/>
          <p:nvPr>
            <p:ph idx="1" type="body"/>
          </p:nvPr>
        </p:nvSpPr>
        <p:spPr>
          <a:xfrm>
            <a:off x="311700" y="1657725"/>
            <a:ext cx="4445700" cy="30999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lang="en">
                <a:solidFill>
                  <a:schemeClr val="dk1"/>
                </a:solidFill>
                <a:latin typeface="Nunito"/>
                <a:ea typeface="Nunito"/>
                <a:cs typeface="Nunito"/>
                <a:sym typeface="Nunito"/>
              </a:rPr>
              <a:t>/Users/Rochlinn/Music/Party/DMX</a:t>
            </a:r>
            <a:endParaRPr b="1">
              <a:latin typeface="Nunito"/>
              <a:ea typeface="Nunito"/>
              <a:cs typeface="Nunito"/>
              <a:sym typeface="Nunito"/>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Relative Paths</a:t>
            </a:r>
            <a:endParaRPr/>
          </a:p>
        </p:txBody>
      </p:sp>
      <p:pic>
        <p:nvPicPr>
          <p:cNvPr id="131" name="Google Shape;131;p25"/>
          <p:cNvPicPr preferRelativeResize="0"/>
          <p:nvPr/>
        </p:nvPicPr>
        <p:blipFill>
          <a:blip r:embed="rId3">
            <a:alphaModFix/>
          </a:blip>
          <a:stretch>
            <a:fillRect/>
          </a:stretch>
        </p:blipFill>
        <p:spPr>
          <a:xfrm>
            <a:off x="3664275" y="772100"/>
            <a:ext cx="5417925" cy="4280500"/>
          </a:xfrm>
          <a:prstGeom prst="rect">
            <a:avLst/>
          </a:prstGeom>
          <a:noFill/>
          <a:ln>
            <a:noFill/>
          </a:ln>
        </p:spPr>
      </p:pic>
      <p:sp>
        <p:nvSpPr>
          <p:cNvPr id="132" name="Google Shape;132;p25"/>
          <p:cNvSpPr txBox="1"/>
          <p:nvPr>
            <p:ph idx="1" type="body"/>
          </p:nvPr>
        </p:nvSpPr>
        <p:spPr>
          <a:xfrm>
            <a:off x="311700" y="1657725"/>
            <a:ext cx="4445700" cy="30999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lang="en">
                <a:solidFill>
                  <a:schemeClr val="dk1"/>
                </a:solidFill>
                <a:latin typeface="Nunito"/>
                <a:ea typeface="Nunito"/>
                <a:cs typeface="Nunito"/>
                <a:sym typeface="Nunito"/>
              </a:rPr>
              <a:t>/Party/DMX</a:t>
            </a:r>
            <a:endParaRPr b="1">
              <a:latin typeface="Nunito"/>
              <a:ea typeface="Nunito"/>
              <a:cs typeface="Nunito"/>
              <a:sym typeface="Nunito"/>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Note</a:t>
            </a:r>
            <a:endParaRPr/>
          </a:p>
        </p:txBody>
      </p:sp>
      <p:pic>
        <p:nvPicPr>
          <p:cNvPr id="138" name="Google Shape;138;p26"/>
          <p:cNvPicPr preferRelativeResize="0"/>
          <p:nvPr/>
        </p:nvPicPr>
        <p:blipFill>
          <a:blip r:embed="rId3">
            <a:alphaModFix/>
          </a:blip>
          <a:stretch>
            <a:fillRect/>
          </a:stretch>
        </p:blipFill>
        <p:spPr>
          <a:xfrm>
            <a:off x="3664275" y="772100"/>
            <a:ext cx="5417925" cy="4280500"/>
          </a:xfrm>
          <a:prstGeom prst="rect">
            <a:avLst/>
          </a:prstGeom>
          <a:noFill/>
          <a:ln>
            <a:noFill/>
          </a:ln>
        </p:spPr>
      </p:pic>
      <p:sp>
        <p:nvSpPr>
          <p:cNvPr id="139" name="Google Shape;139;p26"/>
          <p:cNvSpPr txBox="1"/>
          <p:nvPr>
            <p:ph idx="1" type="body"/>
          </p:nvPr>
        </p:nvSpPr>
        <p:spPr>
          <a:xfrm>
            <a:off x="311700" y="1657725"/>
            <a:ext cx="3196800" cy="30999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solidFill>
                  <a:schemeClr val="dk1"/>
                </a:solidFill>
                <a:latin typeface="Nunito"/>
                <a:ea typeface="Nunito"/>
                <a:cs typeface="Nunito"/>
                <a:sym typeface="Nunito"/>
              </a:rPr>
              <a:t>Relative paths only work </a:t>
            </a:r>
            <a:r>
              <a:rPr b="1" lang="en">
                <a:solidFill>
                  <a:schemeClr val="dk1"/>
                </a:solidFill>
                <a:latin typeface="Nunito"/>
                <a:ea typeface="Nunito"/>
                <a:cs typeface="Nunito"/>
                <a:sym typeface="Nunito"/>
              </a:rPr>
              <a:t>going down</a:t>
            </a:r>
            <a:r>
              <a:rPr lang="en">
                <a:solidFill>
                  <a:schemeClr val="dk1"/>
                </a:solidFill>
                <a:latin typeface="Nunito"/>
                <a:ea typeface="Nunito"/>
                <a:cs typeface="Nunito"/>
                <a:sym typeface="Nunito"/>
              </a:rPr>
              <a:t> the </a:t>
            </a:r>
            <a:r>
              <a:rPr lang="en">
                <a:solidFill>
                  <a:schemeClr val="dk1"/>
                </a:solidFill>
                <a:latin typeface="Nunito"/>
                <a:ea typeface="Nunito"/>
                <a:cs typeface="Nunito"/>
                <a:sym typeface="Nunito"/>
              </a:rPr>
              <a:t>hierarchy</a:t>
            </a:r>
            <a:r>
              <a:rPr lang="en">
                <a:solidFill>
                  <a:schemeClr val="dk1"/>
                </a:solidFill>
                <a:latin typeface="Nunito"/>
                <a:ea typeface="Nunito"/>
                <a:cs typeface="Nunito"/>
                <a:sym typeface="Nunito"/>
              </a:rPr>
              <a:t>, and not upwards. </a:t>
            </a:r>
            <a:endParaRPr>
              <a:latin typeface="Nunito"/>
              <a:ea typeface="Nunito"/>
              <a:cs typeface="Nunito"/>
              <a:sym typeface="Nunito"/>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Why should you care?</a:t>
            </a:r>
            <a:endParaRPr/>
          </a:p>
        </p:txBody>
      </p:sp>
      <p:sp>
        <p:nvSpPr>
          <p:cNvPr id="145" name="Google Shape;145;p27"/>
          <p:cNvSpPr txBox="1"/>
          <p:nvPr>
            <p:ph idx="1" type="body"/>
          </p:nvPr>
        </p:nvSpPr>
        <p:spPr>
          <a:xfrm>
            <a:off x="311700" y="1152475"/>
            <a:ext cx="86697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So far we have been playing around with R, but we haven’t yet brought data into R.</a:t>
            </a:r>
            <a:endParaRPr sz="73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When reading data into RStudio, file paths tend to be a key point of struggle/issues for those that are new to coding.</a:t>
            </a:r>
            <a:endParaRPr sz="73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There isn’t a need to be an expert in file paths, but this session is meant to provide the necessary information needed to engage with the next session, in which we’ll be importing data into R.</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Questions?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Session Objectives</a:t>
            </a:r>
            <a:endParaRPr/>
          </a:p>
        </p:txBody>
      </p:sp>
      <p:sp>
        <p:nvSpPr>
          <p:cNvPr id="61" name="Google Shape;61;p14"/>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b="1" lang="en" sz="7376">
                <a:solidFill>
                  <a:schemeClr val="dk1"/>
                </a:solidFill>
                <a:latin typeface="Nunito"/>
                <a:ea typeface="Nunito"/>
                <a:cs typeface="Nunito"/>
                <a:sym typeface="Nunito"/>
              </a:rPr>
              <a:t>By the end of this session, you’ll be able to:</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Identify how your computer sorts information via file paths</a:t>
            </a:r>
            <a:endParaRPr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Define relative and absolute file paths</a:t>
            </a:r>
            <a:endParaRPr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Apply concepts of file paths to importing, or “reading” data into R</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What is a file path?</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Definitions</a:t>
            </a:r>
            <a:endParaRPr/>
          </a:p>
        </p:txBody>
      </p:sp>
      <p:sp>
        <p:nvSpPr>
          <p:cNvPr id="72" name="Google Shape;72;p16"/>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b="1" lang="en" sz="7376">
                <a:solidFill>
                  <a:schemeClr val="dk1"/>
                </a:solidFill>
                <a:latin typeface="Nunito"/>
                <a:ea typeface="Nunito"/>
                <a:cs typeface="Nunito"/>
                <a:sym typeface="Nunito"/>
              </a:rPr>
              <a:t>Files: </a:t>
            </a:r>
            <a:endParaRPr b="1"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Objects on a computer that store data, information, settings, or commands used with a computer program.</a:t>
            </a:r>
            <a:endParaRPr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b="1" lang="en" sz="7376">
                <a:solidFill>
                  <a:schemeClr val="dk1"/>
                </a:solidFill>
                <a:latin typeface="Nunito"/>
                <a:ea typeface="Nunito"/>
                <a:cs typeface="Nunito"/>
                <a:sym typeface="Nunito"/>
              </a:rPr>
              <a:t>Directories:</a:t>
            </a:r>
            <a:endParaRPr b="1"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Also called "folders", are the units that hold files or other directories.</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Definitions</a:t>
            </a:r>
            <a:endParaRPr/>
          </a:p>
        </p:txBody>
      </p:sp>
      <p:sp>
        <p:nvSpPr>
          <p:cNvPr id="78" name="Google Shape;78;p17"/>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b="1" lang="en" sz="7376">
                <a:solidFill>
                  <a:schemeClr val="dk1"/>
                </a:solidFill>
                <a:latin typeface="Nunito"/>
                <a:ea typeface="Nunito"/>
                <a:cs typeface="Nunito"/>
                <a:sym typeface="Nunito"/>
              </a:rPr>
              <a:t>Paths: </a:t>
            </a:r>
            <a:endParaRPr b="1"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A string of characters that specifies a unique location in a directory hierarchy. </a:t>
            </a:r>
            <a:endParaRPr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A path specifies the location of a directory/file in a machine's file system structure.</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Paths</a:t>
            </a:r>
            <a:endParaRPr/>
          </a:p>
        </p:txBody>
      </p:sp>
      <p:sp>
        <p:nvSpPr>
          <p:cNvPr id="84" name="Google Shape;84;p18"/>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345693" lvl="0" marL="4572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The picture below illustrates the directory structure of a typical computer.</a:t>
            </a:r>
            <a:endParaRPr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Within this structure, the path to the Desktop would be:</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rPr b="1" lang="en" sz="7376">
                <a:solidFill>
                  <a:schemeClr val="dk1"/>
                </a:solidFill>
                <a:latin typeface="Nunito"/>
                <a:ea typeface="Nunito"/>
                <a:cs typeface="Nunito"/>
                <a:sym typeface="Nunito"/>
              </a:rPr>
              <a:t>      /Users/Rochlinn/Desktop</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pic>
        <p:nvPicPr>
          <p:cNvPr id="85" name="Google Shape;85;p18"/>
          <p:cNvPicPr preferRelativeResize="0"/>
          <p:nvPr/>
        </p:nvPicPr>
        <p:blipFill>
          <a:blip r:embed="rId3">
            <a:alphaModFix/>
          </a:blip>
          <a:stretch>
            <a:fillRect/>
          </a:stretch>
        </p:blipFill>
        <p:spPr>
          <a:xfrm>
            <a:off x="3686625" y="2254400"/>
            <a:ext cx="4579325" cy="27006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Paths</a:t>
            </a:r>
            <a:endParaRPr/>
          </a:p>
        </p:txBody>
      </p:sp>
      <p:sp>
        <p:nvSpPr>
          <p:cNvPr id="91" name="Google Shape;91;p19"/>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345693" lvl="0" marL="4572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When dealing with file paths, directories are denoted by a slash /, and each layer" of the directory hiearchy is separated by a slash.</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rPr b="1" lang="en" sz="7376">
                <a:solidFill>
                  <a:schemeClr val="dk1"/>
                </a:solidFill>
                <a:latin typeface="Nunito"/>
                <a:ea typeface="Nunito"/>
                <a:cs typeface="Nunito"/>
                <a:sym typeface="Nunito"/>
              </a:rPr>
              <a:t>      /Users/Rochlinn/Desktop</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pic>
        <p:nvPicPr>
          <p:cNvPr id="92" name="Google Shape;92;p19"/>
          <p:cNvPicPr preferRelativeResize="0"/>
          <p:nvPr/>
        </p:nvPicPr>
        <p:blipFill>
          <a:blip r:embed="rId3">
            <a:alphaModFix/>
          </a:blip>
          <a:stretch>
            <a:fillRect/>
          </a:stretch>
        </p:blipFill>
        <p:spPr>
          <a:xfrm>
            <a:off x="3686625" y="2254400"/>
            <a:ext cx="4579325" cy="27006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Exercise</a:t>
            </a:r>
            <a:endParaRPr/>
          </a:p>
        </p:txBody>
      </p:sp>
      <p:sp>
        <p:nvSpPr>
          <p:cNvPr id="98" name="Google Shape;98;p20"/>
          <p:cNvSpPr txBox="1"/>
          <p:nvPr>
            <p:ph idx="1" type="body"/>
          </p:nvPr>
        </p:nvSpPr>
        <p:spPr>
          <a:xfrm>
            <a:off x="311700" y="1152475"/>
            <a:ext cx="2867400" cy="3605100"/>
          </a:xfrm>
          <a:prstGeom prst="rect">
            <a:avLst/>
          </a:prstGeom>
        </p:spPr>
        <p:txBody>
          <a:bodyPr anchorCtr="0" anchor="t" bIns="91425" lIns="91425" spcFirstLastPara="1" rIns="91425" wrap="square" tIns="91425">
            <a:normAutofit fontScale="25000" lnSpcReduction="20000"/>
          </a:bodyPr>
          <a:lstStyle/>
          <a:p>
            <a:pPr indent="-345693" lvl="0" marL="457200" rtl="0" algn="l">
              <a:lnSpc>
                <a:spcPct val="150000"/>
              </a:lnSpc>
              <a:spcBef>
                <a:spcPts val="0"/>
              </a:spcBef>
              <a:spcAft>
                <a:spcPts val="0"/>
              </a:spcAft>
              <a:buClr>
                <a:schemeClr val="dk1"/>
              </a:buClr>
              <a:buSzPct val="100000"/>
              <a:buFont typeface="Nunito"/>
              <a:buAutoNum type="arabicParenR"/>
            </a:pPr>
            <a:r>
              <a:rPr lang="en" sz="7376">
                <a:solidFill>
                  <a:schemeClr val="dk1"/>
                </a:solidFill>
                <a:latin typeface="Nunito"/>
                <a:ea typeface="Nunito"/>
                <a:cs typeface="Nunito"/>
                <a:sym typeface="Nunito"/>
              </a:rPr>
              <a:t>What is the path to the Music directory?</a:t>
            </a:r>
            <a:endParaRPr sz="73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AutoNum type="arabicParenR"/>
            </a:pPr>
            <a:r>
              <a:rPr lang="en" sz="7376">
                <a:solidFill>
                  <a:schemeClr val="dk1"/>
                </a:solidFill>
                <a:latin typeface="Nunito"/>
                <a:ea typeface="Nunito"/>
                <a:cs typeface="Nunito"/>
                <a:sym typeface="Nunito"/>
              </a:rPr>
              <a:t>What is the path to the S-Club-7 directory?</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pic>
        <p:nvPicPr>
          <p:cNvPr id="99" name="Google Shape;99;p20"/>
          <p:cNvPicPr preferRelativeResize="0"/>
          <p:nvPr/>
        </p:nvPicPr>
        <p:blipFill>
          <a:blip r:embed="rId3">
            <a:alphaModFix/>
          </a:blip>
          <a:stretch>
            <a:fillRect/>
          </a:stretch>
        </p:blipFill>
        <p:spPr>
          <a:xfrm>
            <a:off x="3092091" y="445025"/>
            <a:ext cx="5865084" cy="4580174"/>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Exercise</a:t>
            </a:r>
            <a:endParaRPr/>
          </a:p>
        </p:txBody>
      </p:sp>
      <p:pic>
        <p:nvPicPr>
          <p:cNvPr id="105" name="Google Shape;105;p21"/>
          <p:cNvPicPr preferRelativeResize="0"/>
          <p:nvPr/>
        </p:nvPicPr>
        <p:blipFill>
          <a:blip r:embed="rId3">
            <a:alphaModFix/>
          </a:blip>
          <a:stretch>
            <a:fillRect/>
          </a:stretch>
        </p:blipFill>
        <p:spPr>
          <a:xfrm>
            <a:off x="3092091" y="445025"/>
            <a:ext cx="5865084" cy="4580174"/>
          </a:xfrm>
          <a:prstGeom prst="rect">
            <a:avLst/>
          </a:prstGeom>
          <a:noFill/>
          <a:ln>
            <a:noFill/>
          </a:ln>
        </p:spPr>
      </p:pic>
      <p:sp>
        <p:nvSpPr>
          <p:cNvPr id="106" name="Google Shape;106;p21"/>
          <p:cNvSpPr txBox="1"/>
          <p:nvPr>
            <p:ph idx="1" type="body"/>
          </p:nvPr>
        </p:nvSpPr>
        <p:spPr>
          <a:xfrm>
            <a:off x="311700" y="1152475"/>
            <a:ext cx="3015000" cy="3605100"/>
          </a:xfrm>
          <a:prstGeom prst="rect">
            <a:avLst/>
          </a:prstGeom>
        </p:spPr>
        <p:txBody>
          <a:bodyPr anchorCtr="0" anchor="t" bIns="91425" lIns="91425" spcFirstLastPara="1" rIns="91425" wrap="square" tIns="91425">
            <a:normAutofit fontScale="25000" lnSpcReduction="20000"/>
          </a:bodyPr>
          <a:lstStyle/>
          <a:p>
            <a:pPr indent="-345693" lvl="0" marL="457200" rtl="0" algn="l">
              <a:lnSpc>
                <a:spcPct val="150000"/>
              </a:lnSpc>
              <a:spcBef>
                <a:spcPts val="0"/>
              </a:spcBef>
              <a:spcAft>
                <a:spcPts val="0"/>
              </a:spcAft>
              <a:buClr>
                <a:schemeClr val="dk1"/>
              </a:buClr>
              <a:buSzPct val="100000"/>
              <a:buFont typeface="Nunito"/>
              <a:buAutoNum type="arabicParenR"/>
            </a:pPr>
            <a:r>
              <a:rPr lang="en" sz="7376">
                <a:solidFill>
                  <a:schemeClr val="dk1"/>
                </a:solidFill>
                <a:latin typeface="Nunito"/>
                <a:ea typeface="Nunito"/>
                <a:cs typeface="Nunito"/>
                <a:sym typeface="Nunito"/>
              </a:rPr>
              <a:t>What is the path to the Music directory?</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rPr b="1" lang="en" sz="7376">
                <a:solidFill>
                  <a:schemeClr val="dk1"/>
                </a:solidFill>
                <a:latin typeface="Nunito"/>
                <a:ea typeface="Nunito"/>
                <a:cs typeface="Nunito"/>
                <a:sym typeface="Nunito"/>
              </a:rPr>
              <a:t>/Users/Rochlinn/Music</a:t>
            </a:r>
            <a:endParaRPr b="1" sz="73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AutoNum type="arabicParenR"/>
            </a:pPr>
            <a:r>
              <a:rPr lang="en" sz="7376">
                <a:solidFill>
                  <a:schemeClr val="dk1"/>
                </a:solidFill>
                <a:latin typeface="Nunito"/>
                <a:ea typeface="Nunito"/>
                <a:cs typeface="Nunito"/>
                <a:sym typeface="Nunito"/>
              </a:rPr>
              <a:t>What is the path to the S-Club-7 directory?</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
        <p:nvSpPr>
          <p:cNvPr id="107" name="Google Shape;107;p21"/>
          <p:cNvSpPr txBox="1"/>
          <p:nvPr/>
        </p:nvSpPr>
        <p:spPr>
          <a:xfrm>
            <a:off x="329275" y="3837750"/>
            <a:ext cx="4871100" cy="976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1"/>
                </a:solidFill>
              </a:rPr>
              <a:t>/Users/Rochlinn/Music/Party/S-Club-7</a:t>
            </a:r>
            <a:endParaRPr b="1" sz="1800">
              <a:solidFill>
                <a:schemeClr val="dk1"/>
              </a:solidFill>
            </a:endParaRPr>
          </a:p>
          <a:p>
            <a:pPr indent="0" lvl="0" marL="0" rtl="0" algn="l">
              <a:spcBef>
                <a:spcPts val="0"/>
              </a:spcBef>
              <a:spcAft>
                <a:spcPts val="0"/>
              </a:spcAft>
              <a:buNone/>
            </a:pPr>
            <a:r>
              <a:t/>
            </a:r>
            <a:endParaRPr sz="1800">
              <a:solidFill>
                <a:schemeClr val="dk2"/>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