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Nunito"/>
      <p:regular r:id="rId14"/>
      <p:bold r:id="rId15"/>
      <p:italic r:id="rId16"/>
      <p:boldItalic r:id="rId17"/>
    </p:embeddedFont>
    <p:embeddedFont>
      <p:font typeface="Roboto Mono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Mono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RobotoMono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Nunito-bold.fntdata"/><Relationship Id="rId14" Type="http://schemas.openxmlformats.org/officeDocument/2006/relationships/font" Target="fonts/Nunito-regular.fntdata"/><Relationship Id="rId17" Type="http://schemas.openxmlformats.org/officeDocument/2006/relationships/font" Target="fonts/Nunito-boldItalic.fntdata"/><Relationship Id="rId16" Type="http://schemas.openxmlformats.org/officeDocument/2006/relationships/font" Target="fonts/Nunito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RobotoMono-bold.fntdata"/><Relationship Id="rId6" Type="http://schemas.openxmlformats.org/officeDocument/2006/relationships/slide" Target="slides/slide1.xml"/><Relationship Id="rId18" Type="http://schemas.openxmlformats.org/officeDocument/2006/relationships/font" Target="fonts/RobotoMono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50f6f1d0fa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50f6f1d0fa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d702d4a42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d702d4a42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d816780c2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d816780c2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d816780c22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d816780c22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We will be using a collection of R packages called the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tidyverse</a:t>
            </a:r>
            <a:r>
              <a:rPr lang="en">
                <a:solidFill>
                  <a:schemeClr val="dk1"/>
                </a:solidFill>
              </a:rPr>
              <a:t>. The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tidyverse</a:t>
            </a:r>
            <a:r>
              <a:rPr lang="en">
                <a:solidFill>
                  <a:schemeClr val="dk1"/>
                </a:solidFill>
              </a:rPr>
              <a:t> is commonly used for research and data science, as it is designed to facilitate data manipulation, analysis, and visualization. The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tidyverse</a:t>
            </a:r>
            <a:r>
              <a:rPr lang="en">
                <a:solidFill>
                  <a:schemeClr val="dk1"/>
                </a:solidFill>
              </a:rPr>
              <a:t> packages are designed to work well together. They all use the same syntax and rules, which makes learning how to use them easier. The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tidyverse </a:t>
            </a:r>
            <a:r>
              <a:rPr lang="en">
                <a:solidFill>
                  <a:schemeClr val="dk1"/>
                </a:solidFill>
              </a:rPr>
              <a:t>website has a lot of documentation and reference material that you can use if you are struggling with how to approach a specific task. 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d816780c22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d816780c22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d816780c22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d816780c22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d641d39b5f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d641d39b5f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Relationship Id="rId4" Type="http://schemas.openxmlformats.org/officeDocument/2006/relationships/hyperlink" Target="https://tidyverse.org/packages/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tidyverse.org/packages/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3F4252"/>
                </a:solidFill>
              </a:rPr>
              <a:t>The Tidyverse &amp; Reading Data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3F4252"/>
                </a:solidFill>
              </a:rPr>
              <a:t>Session Objectives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60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376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By the end of this session, you’ll be able to:</a:t>
            </a:r>
            <a:endParaRPr b="1" sz="73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73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45693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unito"/>
              <a:buChar char="●"/>
            </a:pPr>
            <a:r>
              <a:rPr lang="en" sz="7376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Install and load the tidyverse package in R.</a:t>
            </a:r>
            <a:endParaRPr sz="73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45693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unito"/>
              <a:buChar char="●"/>
            </a:pPr>
            <a:r>
              <a:rPr lang="en" sz="7376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Check and modify the working directory in an R session.</a:t>
            </a:r>
            <a:endParaRPr sz="73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45693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unito"/>
              <a:buChar char="●"/>
            </a:pPr>
            <a:r>
              <a:rPr lang="en" sz="7376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Create an R project.</a:t>
            </a:r>
            <a:endParaRPr sz="73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45693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unito"/>
              <a:buChar char="●"/>
            </a:pPr>
            <a:r>
              <a:rPr lang="en" sz="7376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Read tabular data into R using tidyverse.</a:t>
            </a:r>
            <a:endParaRPr sz="73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45693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unito"/>
              <a:buChar char="●"/>
            </a:pPr>
            <a:r>
              <a:rPr lang="en" sz="7376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Use both base R and tidyverse functions to view a dataset.</a:t>
            </a:r>
            <a:endParaRPr sz="73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7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7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57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7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276"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3F4252"/>
                </a:solidFill>
              </a:rPr>
              <a:t>Packages and Libraries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60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-332993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unito"/>
              <a:buChar char="●"/>
            </a:pPr>
            <a:r>
              <a:rPr lang="en" sz="6576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R includes a number of pre-installed tools to use </a:t>
            </a:r>
            <a:r>
              <a:rPr lang="en" sz="6576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upon</a:t>
            </a:r>
            <a:r>
              <a:rPr lang="en" sz="6576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 installation.</a:t>
            </a:r>
            <a:endParaRPr sz="65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32993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unito"/>
              <a:buChar char="●"/>
            </a:pPr>
            <a:r>
              <a:rPr lang="en" sz="6576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This is called “Base R”.</a:t>
            </a:r>
            <a:endParaRPr sz="65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32993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unito"/>
              <a:buChar char="●"/>
            </a:pPr>
            <a:r>
              <a:rPr lang="en" sz="6576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However, there are additional tools that you can download that are more suited to specific tasks and workflows.</a:t>
            </a:r>
            <a:endParaRPr b="1" sz="73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3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73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7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7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7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57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7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276"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3F4252"/>
                </a:solidFill>
              </a:rPr>
              <a:t>Packages and Libraries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60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-332993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unito"/>
              <a:buChar char="●"/>
            </a:pPr>
            <a:r>
              <a:rPr b="1" lang="en" sz="6576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Packages:</a:t>
            </a:r>
            <a:endParaRPr b="1" sz="65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32993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unito"/>
              <a:buChar char="○"/>
            </a:pPr>
            <a:r>
              <a:rPr lang="en" sz="6576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Collections of tools that extend beyond the capabilities of Base R. </a:t>
            </a:r>
            <a:r>
              <a:rPr b="1" lang="en" sz="6576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These only need to be installed once.</a:t>
            </a:r>
            <a:endParaRPr b="1" sz="65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5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32993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unito"/>
              <a:buChar char="●"/>
            </a:pPr>
            <a:r>
              <a:rPr b="1" lang="en" sz="6576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Libraries:</a:t>
            </a:r>
            <a:r>
              <a:rPr lang="en" sz="6576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endParaRPr sz="65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32993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unito"/>
              <a:buChar char="○"/>
            </a:pPr>
            <a:r>
              <a:rPr lang="en" sz="6576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Once you install a package, it is stored on your computer in a “library”, where R can access it. </a:t>
            </a:r>
            <a:r>
              <a:rPr b="1" lang="en" sz="6576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Libraries need to be installed for every R session.</a:t>
            </a:r>
            <a:endParaRPr sz="65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3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73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7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7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7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57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7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276"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3F4252"/>
                </a:solidFill>
              </a:rPr>
              <a:t>The Tidyverse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60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-332993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unito"/>
              <a:buChar char="●"/>
            </a:pPr>
            <a:r>
              <a:rPr lang="en" sz="6576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In this course, we will be using an R package called the Tidyverse.</a:t>
            </a:r>
            <a:endParaRPr sz="65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5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32993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unito"/>
              <a:buChar char="●"/>
            </a:pPr>
            <a:r>
              <a:rPr lang="en" sz="6576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The Tidyverse is actually a package of packages, that are designed to work together to support research and data science.</a:t>
            </a:r>
            <a:endParaRPr sz="65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5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3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73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7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7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7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57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7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276"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3F4252"/>
                </a:solidFill>
              </a:rPr>
              <a:t>The Tidyverse</a:t>
            </a:r>
            <a:endParaRPr/>
          </a:p>
        </p:txBody>
      </p:sp>
      <p:pic>
        <p:nvPicPr>
          <p:cNvPr id="85" name="Google Shape;8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81325" y="1291650"/>
            <a:ext cx="6581350" cy="3617625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8"/>
          <p:cNvSpPr txBox="1"/>
          <p:nvPr/>
        </p:nvSpPr>
        <p:spPr>
          <a:xfrm>
            <a:off x="7563575" y="4712075"/>
            <a:ext cx="1355100" cy="24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u="sng">
                <a:solidFill>
                  <a:schemeClr val="hlink"/>
                </a:solidFill>
                <a:hlinkClick r:id="rId4"/>
              </a:rPr>
              <a:t>source</a:t>
            </a:r>
            <a:endParaRPr sz="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3F4252"/>
                </a:solidFill>
              </a:rPr>
              <a:t>Let’s checkout the Tidyverse website:</a:t>
            </a:r>
            <a:endParaRPr/>
          </a:p>
        </p:txBody>
      </p:sp>
      <p:sp>
        <p:nvSpPr>
          <p:cNvPr id="92" name="Google Shape;92;p19"/>
          <p:cNvSpPr txBox="1"/>
          <p:nvPr/>
        </p:nvSpPr>
        <p:spPr>
          <a:xfrm>
            <a:off x="424700" y="2143700"/>
            <a:ext cx="6397500" cy="13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 u="sng">
                <a:solidFill>
                  <a:schemeClr val="hlink"/>
                </a:solidFill>
                <a:hlinkClick r:id="rId3"/>
              </a:rPr>
              <a:t>https://tidyverse.org/packages/</a:t>
            </a:r>
            <a:r>
              <a:rPr lang="en" sz="2900">
                <a:solidFill>
                  <a:schemeClr val="dk2"/>
                </a:solidFill>
              </a:rPr>
              <a:t> </a:t>
            </a:r>
            <a:endParaRPr sz="29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Time to jump into R!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