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Lst>
  <p:sldSz cy="5143500" cx="9144000"/>
  <p:notesSz cx="6858000" cy="9144000"/>
  <p:embeddedFontLst>
    <p:embeddedFont>
      <p:font typeface="Nunito"/>
      <p:regular r:id="rId18"/>
      <p:bold r:id="rId19"/>
      <p:italic r:id="rId20"/>
      <p:boldItalic r:id="rId21"/>
    </p:embeddedFont>
    <p:embeddedFont>
      <p:font typeface="Helvetica Neue"/>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0C2DF65-04BD-4BE0-AA70-6AADC77D8E6B}">
  <a:tblStyle styleId="{30C2DF65-04BD-4BE0-AA70-6AADC77D8E6B}"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Nunito-italic.fntdata"/><Relationship Id="rId22" Type="http://schemas.openxmlformats.org/officeDocument/2006/relationships/font" Target="fonts/HelveticaNeue-regular.fntdata"/><Relationship Id="rId21" Type="http://schemas.openxmlformats.org/officeDocument/2006/relationships/font" Target="fonts/Nunito-boldItalic.fntdata"/><Relationship Id="rId24" Type="http://schemas.openxmlformats.org/officeDocument/2006/relationships/font" Target="fonts/HelveticaNeue-italic.fntdata"/><Relationship Id="rId23" Type="http://schemas.openxmlformats.org/officeDocument/2006/relationships/font" Target="fonts/HelveticaNeue-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5" Type="http://schemas.openxmlformats.org/officeDocument/2006/relationships/font" Target="fonts/HelveticaNeue-bold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font" Target="fonts/Nunito-bold.fntdata"/><Relationship Id="rId18" Type="http://schemas.openxmlformats.org/officeDocument/2006/relationships/font" Target="fonts/Nunito-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e642d3882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e642d3882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3e642d3882c_0_2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3e642d3882c_0_2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8b7500990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38b7500990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e642d3882c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e642d3882c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e642d3882c_0_1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e642d3882c_0_1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c55ebb60df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c55ebb60df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let’s work through what this all means with an example</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say this is your dataset: you a list of countries, and years where the number of cases of an illness were recorded</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think: is this dataset tidy?</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3c55ebb60df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3c55ebb60df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the answer is NO - one variable, in this case year, is spread across multiple columns</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so how can we tidy this data up?</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first, let’s consider how we’d like to change the format of this data up: we’d like to take the columns ‘1999’ and ‘2000’ and combine them into a new column, ‘year’, </a:t>
            </a:r>
            <a:r>
              <a:rPr lang="en-GB"/>
              <a:t>such that…</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c55ebb60df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c55ebb60df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our new dataset looks like this!</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you’ll notice that each column is its own variable - country, year, cases</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and each row is its own observation - one row per combination of country, year and cases</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you’ll also notice that the names of countries appear in multiple rows, as do the years 1999 and 2000</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e642d3882c_0_2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e642d3882c_0_2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e642d3882c_0_2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e642d3882c_0_2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e642d3882c_0_2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e642d3882c_0_2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GB" sz="4400">
                <a:solidFill>
                  <a:srgbClr val="3F4252"/>
                </a:solidFill>
              </a:rPr>
              <a:t>Tidy data</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sz="3600">
                <a:solidFill>
                  <a:srgbClr val="3F4252"/>
                </a:solidFill>
              </a:rPr>
              <a:t>Why tidy data?</a:t>
            </a:r>
            <a:endParaRPr/>
          </a:p>
        </p:txBody>
      </p:sp>
      <p:sp>
        <p:nvSpPr>
          <p:cNvPr id="114" name="Google Shape;114;p22"/>
          <p:cNvSpPr txBox="1"/>
          <p:nvPr/>
        </p:nvSpPr>
        <p:spPr>
          <a:xfrm>
            <a:off x="311700" y="1152475"/>
            <a:ext cx="8520600" cy="3605100"/>
          </a:xfrm>
          <a:prstGeom prst="rect">
            <a:avLst/>
          </a:prstGeom>
          <a:noFill/>
          <a:ln>
            <a:noFill/>
          </a:ln>
        </p:spPr>
        <p:txBody>
          <a:bodyPr anchorCtr="0" anchor="t" bIns="91425" lIns="91425" spcFirstLastPara="1" rIns="91425" wrap="square" tIns="91425">
            <a:normAutofit fontScale="25000" lnSpcReduction="20000"/>
          </a:bodyPr>
          <a:lstStyle/>
          <a:p>
            <a:pPr indent="-345693" lvl="0" marL="457200" rtl="0" algn="l">
              <a:lnSpc>
                <a:spcPct val="150000"/>
              </a:lnSpc>
              <a:spcBef>
                <a:spcPts val="0"/>
              </a:spcBef>
              <a:spcAft>
                <a:spcPts val="0"/>
              </a:spcAft>
              <a:buClr>
                <a:srgbClr val="000000"/>
              </a:buClr>
              <a:buSzPct val="100000"/>
              <a:buFont typeface="Nunito"/>
              <a:buChar char="●"/>
            </a:pPr>
            <a:r>
              <a:rPr lang="en-GB" sz="7376">
                <a:latin typeface="Nunito"/>
                <a:ea typeface="Nunito"/>
                <a:cs typeface="Nunito"/>
                <a:sym typeface="Nunito"/>
              </a:rPr>
              <a:t>Keeps data structure consistent</a:t>
            </a:r>
            <a:endParaRPr sz="7376">
              <a:latin typeface="Nunito"/>
              <a:ea typeface="Nunito"/>
              <a:cs typeface="Nunito"/>
              <a:sym typeface="Nunito"/>
            </a:endParaRPr>
          </a:p>
          <a:p>
            <a:pPr indent="-345693" lvl="0" marL="457200" rtl="0" algn="l">
              <a:lnSpc>
                <a:spcPct val="150000"/>
              </a:lnSpc>
              <a:spcBef>
                <a:spcPts val="0"/>
              </a:spcBef>
              <a:spcAft>
                <a:spcPts val="0"/>
              </a:spcAft>
              <a:buClr>
                <a:srgbClr val="000000"/>
              </a:buClr>
              <a:buSzPct val="100000"/>
              <a:buFont typeface="Nunito"/>
              <a:buChar char="●"/>
            </a:pPr>
            <a:r>
              <a:rPr lang="en-GB" sz="7376">
                <a:latin typeface="Nunito"/>
                <a:ea typeface="Nunito"/>
                <a:cs typeface="Nunito"/>
                <a:sym typeface="Nunito"/>
              </a:rPr>
              <a:t>Easier to use lots of R functions</a:t>
            </a:r>
            <a:endParaRPr sz="7376">
              <a:latin typeface="Nunito"/>
              <a:ea typeface="Nunito"/>
              <a:cs typeface="Nunito"/>
              <a:sym typeface="Nunito"/>
            </a:endParaRPr>
          </a:p>
          <a:p>
            <a:pPr indent="0" lvl="0" marL="457200" rtl="0" algn="l">
              <a:lnSpc>
                <a:spcPct val="150000"/>
              </a:lnSpc>
              <a:spcBef>
                <a:spcPts val="0"/>
              </a:spcBef>
              <a:spcAft>
                <a:spcPts val="0"/>
              </a:spcAft>
              <a:buNone/>
            </a:pPr>
            <a:r>
              <a:t/>
            </a:r>
            <a:endParaRPr sz="7376">
              <a:latin typeface="Nunito"/>
              <a:ea typeface="Nunito"/>
              <a:cs typeface="Nunito"/>
              <a:sym typeface="Nunito"/>
            </a:endParaRPr>
          </a:p>
          <a:p>
            <a:pPr indent="0" lvl="0" marL="457200" rtl="0" algn="l">
              <a:lnSpc>
                <a:spcPct val="150000"/>
              </a:lnSpc>
              <a:spcBef>
                <a:spcPts val="0"/>
              </a:spcBef>
              <a:spcAft>
                <a:spcPts val="0"/>
              </a:spcAft>
              <a:buNone/>
            </a:pPr>
            <a:r>
              <a:t/>
            </a:r>
            <a:endParaRPr sz="7376">
              <a:latin typeface="Nunito"/>
              <a:ea typeface="Nunito"/>
              <a:cs typeface="Nunito"/>
              <a:sym typeface="Nunito"/>
            </a:endParaRPr>
          </a:p>
          <a:p>
            <a:pPr indent="0" lvl="0" marL="457200" rtl="0" algn="l">
              <a:lnSpc>
                <a:spcPct val="150000"/>
              </a:lnSpc>
              <a:spcBef>
                <a:spcPts val="0"/>
              </a:spcBef>
              <a:spcAft>
                <a:spcPts val="0"/>
              </a:spcAft>
              <a:buNone/>
            </a:pPr>
            <a:r>
              <a:t/>
            </a:r>
            <a:endParaRPr sz="7376">
              <a:latin typeface="Nunito"/>
              <a:ea typeface="Nunito"/>
              <a:cs typeface="Nunito"/>
              <a:sym typeface="Nunito"/>
            </a:endParaRPr>
          </a:p>
          <a:p>
            <a:pPr indent="0" lvl="0" marL="457200" rtl="0" algn="l">
              <a:lnSpc>
                <a:spcPct val="150000"/>
              </a:lnSpc>
              <a:spcBef>
                <a:spcPts val="0"/>
              </a:spcBef>
              <a:spcAft>
                <a:spcPts val="0"/>
              </a:spcAft>
              <a:buNone/>
            </a:pPr>
            <a:r>
              <a:t/>
            </a:r>
            <a:endParaRPr sz="7376">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45720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15000"/>
              </a:lnSpc>
              <a:spcBef>
                <a:spcPts val="0"/>
              </a:spcBef>
              <a:spcAft>
                <a:spcPts val="0"/>
              </a:spcAft>
              <a:buNone/>
            </a:pPr>
            <a:r>
              <a:t/>
            </a:r>
            <a:endParaRPr b="1" sz="5276">
              <a:solidFill>
                <a:srgbClr val="595959"/>
              </a:solidFill>
            </a:endParaRPr>
          </a:p>
          <a:p>
            <a:pPr indent="0" lvl="0" marL="914400" rtl="0" algn="l">
              <a:lnSpc>
                <a:spcPct val="115000"/>
              </a:lnSpc>
              <a:spcBef>
                <a:spcPts val="1200"/>
              </a:spcBef>
              <a:spcAft>
                <a:spcPts val="0"/>
              </a:spcAft>
              <a:buNone/>
            </a:pPr>
            <a:r>
              <a:t/>
            </a:r>
            <a:endParaRPr b="1" sz="1800">
              <a:solidFill>
                <a:srgbClr val="595959"/>
              </a:solidFill>
            </a:endParaRPr>
          </a:p>
          <a:p>
            <a:pPr indent="0" lvl="0" marL="0" rtl="0" algn="l">
              <a:lnSpc>
                <a:spcPct val="115000"/>
              </a:lnSpc>
              <a:spcBef>
                <a:spcPts val="1200"/>
              </a:spcBef>
              <a:spcAft>
                <a:spcPts val="1200"/>
              </a:spcAft>
              <a:buNone/>
            </a:pPr>
            <a:r>
              <a:t/>
            </a:r>
            <a:endParaRPr b="1" sz="1800">
              <a:solidFill>
                <a:srgbClr val="595959"/>
              </a:solidFill>
            </a:endParaRPr>
          </a:p>
        </p:txBody>
      </p:sp>
      <p:sp>
        <p:nvSpPr>
          <p:cNvPr id="115" name="Google Shape;115;p22"/>
          <p:cNvSpPr txBox="1"/>
          <p:nvPr>
            <p:ph type="title"/>
          </p:nvPr>
        </p:nvSpPr>
        <p:spPr>
          <a:xfrm>
            <a:off x="311700" y="3044475"/>
            <a:ext cx="87042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GB" sz="3600">
                <a:solidFill>
                  <a:srgbClr val="3F4252"/>
                </a:solidFill>
              </a:rPr>
              <a:t>Let’s practice!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sz="3600">
                <a:solidFill>
                  <a:srgbClr val="3F4252"/>
                </a:solidFill>
              </a:rPr>
              <a:t>Reflection</a:t>
            </a:r>
            <a:endParaRPr/>
          </a:p>
        </p:txBody>
      </p:sp>
      <p:sp>
        <p:nvSpPr>
          <p:cNvPr id="121" name="Google Shape;121;p23"/>
          <p:cNvSpPr txBox="1"/>
          <p:nvPr>
            <p:ph idx="1" type="body"/>
          </p:nvPr>
        </p:nvSpPr>
        <p:spPr>
          <a:xfrm>
            <a:off x="311700" y="1152475"/>
            <a:ext cx="8520600" cy="3605100"/>
          </a:xfrm>
          <a:prstGeom prst="rect">
            <a:avLst/>
          </a:prstGeom>
        </p:spPr>
        <p:txBody>
          <a:bodyPr anchorCtr="0" anchor="ctr" bIns="91425" lIns="91425" spcFirstLastPara="1" rIns="91425" wrap="square" tIns="91425">
            <a:normAutofit/>
          </a:bodyPr>
          <a:lstStyle/>
          <a:p>
            <a:pPr indent="0" lvl="0" marL="0" rtl="0" algn="l">
              <a:lnSpc>
                <a:spcPct val="130000"/>
              </a:lnSpc>
              <a:spcBef>
                <a:spcPts val="0"/>
              </a:spcBef>
              <a:spcAft>
                <a:spcPts val="0"/>
              </a:spcAft>
              <a:buSzPts val="358"/>
              <a:buNone/>
            </a:pPr>
            <a:r>
              <a:rPr b="1" lang="en-GB" sz="2297">
                <a:solidFill>
                  <a:schemeClr val="dk1"/>
                </a:solidFill>
                <a:latin typeface="Nunito"/>
                <a:ea typeface="Nunito"/>
                <a:cs typeface="Nunito"/>
                <a:sym typeface="Nunito"/>
              </a:rPr>
              <a:t>Now that you have finished data cleaning, look back to your data collection instrument. Is there any way that you could have set up the survey to make data cleaning simpler?</a:t>
            </a:r>
            <a:endParaRPr b="1" sz="2297">
              <a:solidFill>
                <a:schemeClr val="dk1"/>
              </a:solidFill>
              <a:latin typeface="Nunito"/>
              <a:ea typeface="Nunito"/>
              <a:cs typeface="Nunito"/>
              <a:sym typeface="Nunito"/>
            </a:endParaRPr>
          </a:p>
          <a:p>
            <a:pPr indent="0" lvl="0" marL="0" rtl="0" algn="l">
              <a:lnSpc>
                <a:spcPct val="130000"/>
              </a:lnSpc>
              <a:spcBef>
                <a:spcPts val="0"/>
              </a:spcBef>
              <a:spcAft>
                <a:spcPts val="0"/>
              </a:spcAft>
              <a:buSzPts val="358"/>
              <a:buNone/>
            </a:pPr>
            <a:r>
              <a:t/>
            </a:r>
            <a:endParaRPr sz="2297">
              <a:solidFill>
                <a:schemeClr val="dk1"/>
              </a:solidFill>
              <a:latin typeface="Nunito"/>
              <a:ea typeface="Nunito"/>
              <a:cs typeface="Nunito"/>
              <a:sym typeface="Nunito"/>
            </a:endParaRPr>
          </a:p>
          <a:p>
            <a:pPr indent="0" lvl="0" marL="0" rtl="0" algn="l">
              <a:lnSpc>
                <a:spcPct val="130000"/>
              </a:lnSpc>
              <a:spcBef>
                <a:spcPts val="0"/>
              </a:spcBef>
              <a:spcAft>
                <a:spcPts val="0"/>
              </a:spcAft>
              <a:buSzPts val="358"/>
              <a:buNone/>
            </a:pPr>
            <a:r>
              <a:rPr lang="en-GB" sz="2297">
                <a:solidFill>
                  <a:schemeClr val="dk1"/>
                </a:solidFill>
                <a:latin typeface="Nunito"/>
                <a:ea typeface="Nunito"/>
                <a:cs typeface="Nunito"/>
                <a:sym typeface="Nunito"/>
              </a:rPr>
              <a:t>Type ideas in the chat.</a:t>
            </a:r>
            <a:endParaRPr sz="1615"/>
          </a:p>
          <a:p>
            <a:pPr indent="0" lvl="0" marL="914400" rtl="0" algn="l">
              <a:lnSpc>
                <a:spcPct val="95000"/>
              </a:lnSpc>
              <a:spcBef>
                <a:spcPts val="0"/>
              </a:spcBef>
              <a:spcAft>
                <a:spcPts val="0"/>
              </a:spcAft>
              <a:buSzPts val="358"/>
              <a:buNone/>
            </a:pPr>
            <a:r>
              <a:t/>
            </a:r>
            <a:endParaRPr sz="485"/>
          </a:p>
          <a:p>
            <a:pPr indent="0" lvl="0" marL="0" rtl="0" algn="l">
              <a:lnSpc>
                <a:spcPct val="95000"/>
              </a:lnSpc>
              <a:spcBef>
                <a:spcPts val="1200"/>
              </a:spcBef>
              <a:spcAft>
                <a:spcPts val="1200"/>
              </a:spcAft>
              <a:buSzPts val="358"/>
              <a:buNone/>
            </a:pPr>
            <a:r>
              <a:t/>
            </a:r>
            <a:endParaRPr sz="485"/>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sz="3600">
                <a:solidFill>
                  <a:srgbClr val="3F4252"/>
                </a:solidFill>
              </a:rPr>
              <a:t>Lesson objectives</a:t>
            </a:r>
            <a:endParaRPr/>
          </a:p>
        </p:txBody>
      </p:sp>
      <p:sp>
        <p:nvSpPr>
          <p:cNvPr id="61" name="Google Shape;61;p14"/>
          <p:cNvSpPr txBox="1"/>
          <p:nvPr>
            <p:ph idx="1" type="body"/>
          </p:nvPr>
        </p:nvSpPr>
        <p:spPr>
          <a:xfrm>
            <a:off x="311700" y="1152475"/>
            <a:ext cx="8520600" cy="3605100"/>
          </a:xfrm>
          <a:prstGeom prst="rect">
            <a:avLst/>
          </a:prstGeom>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b="1" lang="en-GB" sz="7376">
                <a:solidFill>
                  <a:schemeClr val="dk1"/>
                </a:solidFill>
                <a:latin typeface="Nunito"/>
                <a:ea typeface="Nunito"/>
                <a:cs typeface="Nunito"/>
                <a:sym typeface="Nunito"/>
              </a:rPr>
              <a:t>By the end of this session, you’ll be able to:</a:t>
            </a:r>
            <a:endParaRPr b="1"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GB" sz="7376">
                <a:solidFill>
                  <a:schemeClr val="dk1"/>
                </a:solidFill>
                <a:latin typeface="Nunito"/>
                <a:ea typeface="Nunito"/>
                <a:cs typeface="Nunito"/>
                <a:sym typeface="Nunito"/>
              </a:rPr>
              <a:t>Describe what tidy data is</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GB" sz="7376">
                <a:solidFill>
                  <a:schemeClr val="dk1"/>
                </a:solidFill>
                <a:latin typeface="Nunito"/>
                <a:ea typeface="Nunito"/>
                <a:cs typeface="Nunito"/>
                <a:sym typeface="Nunito"/>
              </a:rPr>
              <a:t>Manipulate data into tidy formats</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GB" sz="7376">
                <a:solidFill>
                  <a:schemeClr val="dk1"/>
                </a:solidFill>
                <a:latin typeface="Nunito"/>
                <a:ea typeface="Nunito"/>
                <a:cs typeface="Nunito"/>
                <a:sym typeface="Nunito"/>
              </a:rPr>
              <a:t>Reshape data from wide to long format and vice-versa</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GB" sz="7376">
                <a:solidFill>
                  <a:schemeClr val="dk1"/>
                </a:solidFill>
                <a:latin typeface="Nunito"/>
                <a:ea typeface="Nunito"/>
                <a:cs typeface="Nunito"/>
                <a:sym typeface="Nunito"/>
              </a:rPr>
              <a:t>Use functions from the tidyverse to clean data of an example dataset</a:t>
            </a:r>
            <a:endParaRPr sz="7376">
              <a:solidFill>
                <a:schemeClr val="dk1"/>
              </a:solidFill>
              <a:latin typeface="Nunito"/>
              <a:ea typeface="Nunito"/>
              <a:cs typeface="Nunito"/>
              <a:sym typeface="Nunito"/>
            </a:endParaRPr>
          </a:p>
          <a:p>
            <a:pPr indent="-345693" lvl="0" marL="457200" rtl="0" algn="l">
              <a:lnSpc>
                <a:spcPct val="150000"/>
              </a:lnSpc>
              <a:spcBef>
                <a:spcPts val="0"/>
              </a:spcBef>
              <a:spcAft>
                <a:spcPts val="0"/>
              </a:spcAft>
              <a:buClr>
                <a:schemeClr val="dk1"/>
              </a:buClr>
              <a:buSzPct val="100000"/>
              <a:buFont typeface="Nunito"/>
              <a:buChar char="●"/>
            </a:pPr>
            <a:r>
              <a:rPr lang="en-GB" sz="7376">
                <a:solidFill>
                  <a:schemeClr val="dk1"/>
                </a:solidFill>
                <a:latin typeface="Nunito"/>
                <a:ea typeface="Nunito"/>
                <a:cs typeface="Nunito"/>
                <a:sym typeface="Nunito"/>
              </a:rPr>
              <a:t>Write reproducible code by applying concepts of literate programming</a:t>
            </a:r>
            <a:endParaRPr sz="73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chemeClr val="dk1"/>
              </a:solidFill>
              <a:latin typeface="Nunito"/>
              <a:ea typeface="Nunito"/>
              <a:cs typeface="Nunito"/>
              <a:sym typeface="Nunito"/>
            </a:endParaRPr>
          </a:p>
          <a:p>
            <a:pPr indent="0" lvl="0" marL="0" rtl="0" algn="l">
              <a:lnSpc>
                <a:spcPct val="150000"/>
              </a:lnSpc>
              <a:spcBef>
                <a:spcPts val="0"/>
              </a:spcBef>
              <a:spcAft>
                <a:spcPts val="0"/>
              </a:spcAft>
              <a:buNone/>
            </a:pPr>
            <a:r>
              <a:t/>
            </a:r>
            <a:endParaRPr sz="5776">
              <a:solidFill>
                <a:schemeClr val="dk1"/>
              </a:solidFill>
              <a:latin typeface="Nunito"/>
              <a:ea typeface="Nunito"/>
              <a:cs typeface="Nunito"/>
              <a:sym typeface="Nunito"/>
            </a:endParaRPr>
          </a:p>
          <a:p>
            <a:pPr indent="0" lvl="0" marL="0" rtl="0" algn="l">
              <a:spcBef>
                <a:spcPts val="0"/>
              </a:spcBef>
              <a:spcAft>
                <a:spcPts val="0"/>
              </a:spcAft>
              <a:buNone/>
            </a:pPr>
            <a:r>
              <a:t/>
            </a:r>
            <a:endParaRPr sz="5276"/>
          </a:p>
          <a:p>
            <a:pPr indent="0" lvl="0" marL="91440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sz="3600">
                <a:solidFill>
                  <a:srgbClr val="3F4252"/>
                </a:solidFill>
              </a:rPr>
              <a:t>What is tidy data?</a:t>
            </a:r>
            <a:endParaRPr/>
          </a:p>
        </p:txBody>
      </p:sp>
      <p:sp>
        <p:nvSpPr>
          <p:cNvPr id="67" name="Google Shape;67;p15"/>
          <p:cNvSpPr txBox="1"/>
          <p:nvPr/>
        </p:nvSpPr>
        <p:spPr>
          <a:xfrm>
            <a:off x="311700" y="1152475"/>
            <a:ext cx="8520600" cy="3605100"/>
          </a:xfrm>
          <a:prstGeom prst="rect">
            <a:avLst/>
          </a:prstGeom>
          <a:noFill/>
          <a:ln>
            <a:noFill/>
          </a:ln>
        </p:spPr>
        <p:txBody>
          <a:bodyPr anchorCtr="0" anchor="t" bIns="91425" lIns="91425" spcFirstLastPara="1" rIns="91425" wrap="square" tIns="91425">
            <a:normAutofit fontScale="25000" lnSpcReduction="20000"/>
          </a:bodyPr>
          <a:lstStyle/>
          <a:p>
            <a:pPr indent="-345693" lvl="0" marL="457200" rtl="0" algn="l">
              <a:lnSpc>
                <a:spcPct val="150000"/>
              </a:lnSpc>
              <a:spcBef>
                <a:spcPts val="0"/>
              </a:spcBef>
              <a:spcAft>
                <a:spcPts val="0"/>
              </a:spcAft>
              <a:buClr>
                <a:srgbClr val="000000"/>
              </a:buClr>
              <a:buSzPct val="100000"/>
              <a:buFont typeface="Nunito"/>
              <a:buChar char="●"/>
            </a:pPr>
            <a:r>
              <a:rPr lang="en-GB" sz="7376">
                <a:latin typeface="Nunito"/>
                <a:ea typeface="Nunito"/>
                <a:cs typeface="Nunito"/>
                <a:sym typeface="Nunito"/>
              </a:rPr>
              <a:t>Each variable has its own column</a:t>
            </a:r>
            <a:endParaRPr sz="7376">
              <a:latin typeface="Nunito"/>
              <a:ea typeface="Nunito"/>
              <a:cs typeface="Nunito"/>
              <a:sym typeface="Nunito"/>
            </a:endParaRPr>
          </a:p>
          <a:p>
            <a:pPr indent="-345693" lvl="0" marL="457200" rtl="0" algn="l">
              <a:lnSpc>
                <a:spcPct val="150000"/>
              </a:lnSpc>
              <a:spcBef>
                <a:spcPts val="0"/>
              </a:spcBef>
              <a:spcAft>
                <a:spcPts val="0"/>
              </a:spcAft>
              <a:buClr>
                <a:srgbClr val="000000"/>
              </a:buClr>
              <a:buSzPct val="100000"/>
              <a:buFont typeface="Nunito"/>
              <a:buChar char="●"/>
            </a:pPr>
            <a:r>
              <a:rPr lang="en-GB" sz="7376">
                <a:latin typeface="Nunito"/>
                <a:ea typeface="Nunito"/>
                <a:cs typeface="Nunito"/>
                <a:sym typeface="Nunito"/>
              </a:rPr>
              <a:t>Each observation has its own row</a:t>
            </a:r>
            <a:endParaRPr sz="7376">
              <a:latin typeface="Nunito"/>
              <a:ea typeface="Nunito"/>
              <a:cs typeface="Nunito"/>
              <a:sym typeface="Nunito"/>
            </a:endParaRPr>
          </a:p>
          <a:p>
            <a:pPr indent="-345693" lvl="0" marL="457200" rtl="0" algn="l">
              <a:lnSpc>
                <a:spcPct val="150000"/>
              </a:lnSpc>
              <a:spcBef>
                <a:spcPts val="0"/>
              </a:spcBef>
              <a:spcAft>
                <a:spcPts val="0"/>
              </a:spcAft>
              <a:buClr>
                <a:srgbClr val="000000"/>
              </a:buClr>
              <a:buSzPct val="100000"/>
              <a:buFont typeface="Nunito"/>
              <a:buChar char="●"/>
            </a:pPr>
            <a:r>
              <a:rPr lang="en-GB" sz="7376">
                <a:latin typeface="Nunito"/>
                <a:ea typeface="Nunito"/>
                <a:cs typeface="Nunito"/>
                <a:sym typeface="Nunito"/>
              </a:rPr>
              <a:t>Each value has its own cell</a:t>
            </a:r>
            <a:endParaRPr sz="7376">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45720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15000"/>
              </a:lnSpc>
              <a:spcBef>
                <a:spcPts val="0"/>
              </a:spcBef>
              <a:spcAft>
                <a:spcPts val="0"/>
              </a:spcAft>
              <a:buNone/>
            </a:pPr>
            <a:r>
              <a:t/>
            </a:r>
            <a:endParaRPr b="1" sz="5276">
              <a:solidFill>
                <a:srgbClr val="595959"/>
              </a:solidFill>
            </a:endParaRPr>
          </a:p>
          <a:p>
            <a:pPr indent="0" lvl="0" marL="914400" rtl="0" algn="l">
              <a:lnSpc>
                <a:spcPct val="115000"/>
              </a:lnSpc>
              <a:spcBef>
                <a:spcPts val="1200"/>
              </a:spcBef>
              <a:spcAft>
                <a:spcPts val="0"/>
              </a:spcAft>
              <a:buNone/>
            </a:pPr>
            <a:r>
              <a:t/>
            </a:r>
            <a:endParaRPr b="1" sz="1800">
              <a:solidFill>
                <a:srgbClr val="595959"/>
              </a:solidFill>
            </a:endParaRPr>
          </a:p>
          <a:p>
            <a:pPr indent="0" lvl="0" marL="0" rtl="0" algn="l">
              <a:lnSpc>
                <a:spcPct val="115000"/>
              </a:lnSpc>
              <a:spcBef>
                <a:spcPts val="1200"/>
              </a:spcBef>
              <a:spcAft>
                <a:spcPts val="1200"/>
              </a:spcAft>
              <a:buNone/>
            </a:pPr>
            <a:r>
              <a:t/>
            </a:r>
            <a:endParaRPr b="1" sz="1800">
              <a:solidFill>
                <a:srgbClr val="595959"/>
              </a:solidFill>
            </a:endParaRPr>
          </a:p>
        </p:txBody>
      </p:sp>
      <p:pic>
        <p:nvPicPr>
          <p:cNvPr id="68" name="Google Shape;68;p15"/>
          <p:cNvPicPr preferRelativeResize="0"/>
          <p:nvPr/>
        </p:nvPicPr>
        <p:blipFill rotWithShape="1">
          <a:blip r:embed="rId3">
            <a:alphaModFix/>
          </a:blip>
          <a:srcRect b="9272" l="0" r="0" t="13269"/>
          <a:stretch/>
        </p:blipFill>
        <p:spPr>
          <a:xfrm>
            <a:off x="0" y="2447075"/>
            <a:ext cx="9144000" cy="22132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graphicFrame>
        <p:nvGraphicFramePr>
          <p:cNvPr id="73" name="Google Shape;73;p16"/>
          <p:cNvGraphicFramePr/>
          <p:nvPr/>
        </p:nvGraphicFramePr>
        <p:xfrm>
          <a:off x="952500" y="1352625"/>
          <a:ext cx="3000000" cy="3000000"/>
        </p:xfrm>
        <a:graphic>
          <a:graphicData uri="http://schemas.openxmlformats.org/drawingml/2006/table">
            <a:tbl>
              <a:tblPr>
                <a:noFill/>
                <a:tableStyleId>{30C2DF65-04BD-4BE0-AA70-6AADC77D8E6B}</a:tableStyleId>
              </a:tblPr>
              <a:tblGrid>
                <a:gridCol w="2413000"/>
                <a:gridCol w="2413000"/>
                <a:gridCol w="2413000"/>
              </a:tblGrid>
              <a:tr h="381000">
                <a:tc>
                  <a:txBody>
                    <a:bodyPr/>
                    <a:lstStyle/>
                    <a:p>
                      <a:pPr indent="0" lvl="0" marL="0" rtl="0" algn="l">
                        <a:spcBef>
                          <a:spcPts val="0"/>
                        </a:spcBef>
                        <a:spcAft>
                          <a:spcPts val="0"/>
                        </a:spcAft>
                        <a:buNone/>
                      </a:pPr>
                      <a:r>
                        <a:rPr b="1" lang="en-GB" sz="2000">
                          <a:latin typeface="Helvetica Neue"/>
                          <a:ea typeface="Helvetica Neue"/>
                          <a:cs typeface="Helvetica Neue"/>
                          <a:sym typeface="Helvetica Neue"/>
                        </a:rPr>
                        <a:t>country</a:t>
                      </a:r>
                      <a:endParaRPr b="1"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b="1" lang="en-GB" sz="2000">
                          <a:latin typeface="Helvetica Neue"/>
                          <a:ea typeface="Helvetica Neue"/>
                          <a:cs typeface="Helvetica Neue"/>
                          <a:sym typeface="Helvetica Neue"/>
                        </a:rPr>
                        <a:t>1999</a:t>
                      </a:r>
                      <a:endParaRPr b="1"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b="1" lang="en-GB" sz="2000">
                          <a:latin typeface="Helvetica Neue"/>
                          <a:ea typeface="Helvetica Neue"/>
                          <a:cs typeface="Helvetica Neue"/>
                          <a:sym typeface="Helvetica Neue"/>
                        </a:rPr>
                        <a:t>2000</a:t>
                      </a:r>
                      <a:endParaRPr b="1" sz="2000">
                        <a:latin typeface="Helvetica Neue"/>
                        <a:ea typeface="Helvetica Neue"/>
                        <a:cs typeface="Helvetica Neue"/>
                        <a:sym typeface="Helvetica Neue"/>
                      </a:endParaRPr>
                    </a:p>
                  </a:txBody>
                  <a:tcPr marT="91425" marB="91425" marR="91425" marL="91425"/>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Afghanistan</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587</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497</a:t>
                      </a:r>
                      <a:endParaRPr sz="2000">
                        <a:latin typeface="Helvetica Neue"/>
                        <a:ea typeface="Helvetica Neue"/>
                        <a:cs typeface="Helvetica Neue"/>
                        <a:sym typeface="Helvetica Neue"/>
                      </a:endParaRPr>
                    </a:p>
                  </a:txBody>
                  <a:tcPr marT="91425" marB="91425" marR="91425" marL="91425"/>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Brazil</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93</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88</a:t>
                      </a:r>
                      <a:endParaRPr sz="2000">
                        <a:latin typeface="Helvetica Neue"/>
                        <a:ea typeface="Helvetica Neue"/>
                        <a:cs typeface="Helvetica Neue"/>
                        <a:sym typeface="Helvetica Neue"/>
                      </a:endParaRPr>
                    </a:p>
                  </a:txBody>
                  <a:tcPr marT="91425" marB="91425" marR="91425" marL="91425"/>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China</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3391</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2034</a:t>
                      </a:r>
                      <a:endParaRPr sz="2000">
                        <a:latin typeface="Helvetica Neue"/>
                        <a:ea typeface="Helvetica Neue"/>
                        <a:cs typeface="Helvetica Neue"/>
                        <a:sym typeface="Helvetica Neue"/>
                      </a:endParaRPr>
                    </a:p>
                  </a:txBody>
                  <a:tcPr marT="91425" marB="91425" marR="91425" marL="91425"/>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a:t>
                      </a:r>
                      <a:endParaRPr sz="2000">
                        <a:latin typeface="Helvetica Neue"/>
                        <a:ea typeface="Helvetica Neue"/>
                        <a:cs typeface="Helvetica Neue"/>
                        <a:sym typeface="Helvetica Neue"/>
                      </a:endParaRPr>
                    </a:p>
                  </a:txBody>
                  <a:tcPr marT="91425" marB="91425" marR="91425" marL="91425"/>
                </a:tc>
              </a:tr>
            </a:tbl>
          </a:graphicData>
        </a:graphic>
      </p:graphicFrame>
      <p:sp>
        <p:nvSpPr>
          <p:cNvPr id="74" name="Google Shape;74;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sz="3600">
                <a:solidFill>
                  <a:srgbClr val="3F4252"/>
                </a:solidFill>
              </a:rPr>
              <a:t>Example</a:t>
            </a:r>
            <a:endParaRPr/>
          </a:p>
        </p:txBody>
      </p:sp>
      <p:sp>
        <p:nvSpPr>
          <p:cNvPr id="75" name="Google Shape;75;p16"/>
          <p:cNvSpPr txBox="1"/>
          <p:nvPr/>
        </p:nvSpPr>
        <p:spPr>
          <a:xfrm>
            <a:off x="311700" y="4184925"/>
            <a:ext cx="8520600" cy="533700"/>
          </a:xfrm>
          <a:prstGeom prst="rect">
            <a:avLst/>
          </a:prstGeom>
          <a:noFill/>
          <a:ln>
            <a:noFill/>
          </a:ln>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n-GB" sz="7376">
                <a:latin typeface="Nunito"/>
                <a:ea typeface="Nunito"/>
                <a:cs typeface="Nunito"/>
                <a:sym typeface="Nunito"/>
              </a:rPr>
              <a:t>What are the variables and observations in this data? Is this dataset tidy?</a:t>
            </a:r>
            <a:endParaRPr b="1" sz="57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15000"/>
              </a:lnSpc>
              <a:spcBef>
                <a:spcPts val="0"/>
              </a:spcBef>
              <a:spcAft>
                <a:spcPts val="0"/>
              </a:spcAft>
              <a:buNone/>
            </a:pPr>
            <a:r>
              <a:t/>
            </a:r>
            <a:endParaRPr b="1" sz="5276">
              <a:solidFill>
                <a:srgbClr val="595959"/>
              </a:solidFill>
            </a:endParaRPr>
          </a:p>
          <a:p>
            <a:pPr indent="0" lvl="0" marL="914400" rtl="0" algn="l">
              <a:lnSpc>
                <a:spcPct val="115000"/>
              </a:lnSpc>
              <a:spcBef>
                <a:spcPts val="1200"/>
              </a:spcBef>
              <a:spcAft>
                <a:spcPts val="0"/>
              </a:spcAft>
              <a:buNone/>
            </a:pPr>
            <a:r>
              <a:t/>
            </a:r>
            <a:endParaRPr b="1" sz="1800">
              <a:solidFill>
                <a:srgbClr val="595959"/>
              </a:solidFill>
            </a:endParaRPr>
          </a:p>
          <a:p>
            <a:pPr indent="0" lvl="0" marL="0" rtl="0" algn="l">
              <a:lnSpc>
                <a:spcPct val="115000"/>
              </a:lnSpc>
              <a:spcBef>
                <a:spcPts val="1200"/>
              </a:spcBef>
              <a:spcAft>
                <a:spcPts val="1200"/>
              </a:spcAft>
              <a:buNone/>
            </a:pPr>
            <a:r>
              <a:t/>
            </a:r>
            <a:endParaRPr b="1" sz="1800">
              <a:solidFill>
                <a:srgbClr val="595959"/>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graphicFrame>
        <p:nvGraphicFramePr>
          <p:cNvPr id="80" name="Google Shape;80;p17"/>
          <p:cNvGraphicFramePr/>
          <p:nvPr/>
        </p:nvGraphicFramePr>
        <p:xfrm>
          <a:off x="952500" y="1352625"/>
          <a:ext cx="3000000" cy="3000000"/>
        </p:xfrm>
        <a:graphic>
          <a:graphicData uri="http://schemas.openxmlformats.org/drawingml/2006/table">
            <a:tbl>
              <a:tblPr>
                <a:noFill/>
                <a:tableStyleId>{30C2DF65-04BD-4BE0-AA70-6AADC77D8E6B}</a:tableStyleId>
              </a:tblPr>
              <a:tblGrid>
                <a:gridCol w="2413000"/>
                <a:gridCol w="2413000"/>
                <a:gridCol w="2413000"/>
              </a:tblGrid>
              <a:tr h="381000">
                <a:tc>
                  <a:txBody>
                    <a:bodyPr/>
                    <a:lstStyle/>
                    <a:p>
                      <a:pPr indent="0" lvl="0" marL="0" rtl="0" algn="l">
                        <a:spcBef>
                          <a:spcPts val="0"/>
                        </a:spcBef>
                        <a:spcAft>
                          <a:spcPts val="0"/>
                        </a:spcAft>
                        <a:buNone/>
                      </a:pPr>
                      <a:r>
                        <a:rPr b="1" lang="en-GB" sz="2000">
                          <a:latin typeface="Helvetica Neue"/>
                          <a:ea typeface="Helvetica Neue"/>
                          <a:cs typeface="Helvetica Neue"/>
                          <a:sym typeface="Helvetica Neue"/>
                        </a:rPr>
                        <a:t>country</a:t>
                      </a:r>
                      <a:endParaRPr b="1"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b="1" lang="en-GB" sz="2000">
                          <a:solidFill>
                            <a:srgbClr val="FF0000"/>
                          </a:solidFill>
                          <a:latin typeface="Helvetica Neue"/>
                          <a:ea typeface="Helvetica Neue"/>
                          <a:cs typeface="Helvetica Neue"/>
                          <a:sym typeface="Helvetica Neue"/>
                        </a:rPr>
                        <a:t>1999</a:t>
                      </a:r>
                      <a:endParaRPr b="1" sz="2000">
                        <a:solidFill>
                          <a:srgbClr val="FF0000"/>
                        </a:solidFill>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b="1" lang="en-GB" sz="2000">
                          <a:solidFill>
                            <a:srgbClr val="FF0000"/>
                          </a:solidFill>
                          <a:latin typeface="Helvetica Neue"/>
                          <a:ea typeface="Helvetica Neue"/>
                          <a:cs typeface="Helvetica Neue"/>
                          <a:sym typeface="Helvetica Neue"/>
                        </a:rPr>
                        <a:t>2000</a:t>
                      </a:r>
                      <a:endParaRPr b="1" sz="2000">
                        <a:solidFill>
                          <a:srgbClr val="FF0000"/>
                        </a:solidFill>
                        <a:latin typeface="Helvetica Neue"/>
                        <a:ea typeface="Helvetica Neue"/>
                        <a:cs typeface="Helvetica Neue"/>
                        <a:sym typeface="Helvetica Neue"/>
                      </a:endParaRPr>
                    </a:p>
                  </a:txBody>
                  <a:tcPr marT="91425" marB="91425" marR="91425" marL="91425"/>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Afghanistan</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587</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497</a:t>
                      </a:r>
                      <a:endParaRPr sz="2000">
                        <a:latin typeface="Helvetica Neue"/>
                        <a:ea typeface="Helvetica Neue"/>
                        <a:cs typeface="Helvetica Neue"/>
                        <a:sym typeface="Helvetica Neue"/>
                      </a:endParaRPr>
                    </a:p>
                  </a:txBody>
                  <a:tcPr marT="91425" marB="91425" marR="91425" marL="91425"/>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Brazil</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93</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88</a:t>
                      </a:r>
                      <a:endParaRPr sz="2000">
                        <a:latin typeface="Helvetica Neue"/>
                        <a:ea typeface="Helvetica Neue"/>
                        <a:cs typeface="Helvetica Neue"/>
                        <a:sym typeface="Helvetica Neue"/>
                      </a:endParaRPr>
                    </a:p>
                  </a:txBody>
                  <a:tcPr marT="91425" marB="91425" marR="91425" marL="91425"/>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China</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3391</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2034</a:t>
                      </a:r>
                      <a:endParaRPr sz="2000">
                        <a:latin typeface="Helvetica Neue"/>
                        <a:ea typeface="Helvetica Neue"/>
                        <a:cs typeface="Helvetica Neue"/>
                        <a:sym typeface="Helvetica Neue"/>
                      </a:endParaRPr>
                    </a:p>
                  </a:txBody>
                  <a:tcPr marT="91425" marB="91425" marR="91425" marL="91425"/>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a:t>
                      </a:r>
                      <a:endParaRPr sz="2000">
                        <a:latin typeface="Helvetica Neue"/>
                        <a:ea typeface="Helvetica Neue"/>
                        <a:cs typeface="Helvetica Neue"/>
                        <a:sym typeface="Helvetica Neue"/>
                      </a:endParaRPr>
                    </a:p>
                  </a:txBody>
                  <a:tcPr marT="91425" marB="91425" marR="91425" marL="91425"/>
                </a:tc>
              </a:tr>
            </a:tbl>
          </a:graphicData>
        </a:graphic>
      </p:graphicFrame>
      <p:sp>
        <p:nvSpPr>
          <p:cNvPr id="81" name="Google Shape;81;p17"/>
          <p:cNvSpPr txBox="1"/>
          <p:nvPr/>
        </p:nvSpPr>
        <p:spPr>
          <a:xfrm>
            <a:off x="311700" y="623450"/>
            <a:ext cx="8520600" cy="4134000"/>
          </a:xfrm>
          <a:prstGeom prst="rect">
            <a:avLst/>
          </a:prstGeom>
          <a:noFill/>
          <a:ln>
            <a:noFill/>
          </a:ln>
        </p:spPr>
        <p:txBody>
          <a:bodyPr anchorCtr="0" anchor="t" bIns="91425" lIns="91425" spcFirstLastPara="1" rIns="91425" wrap="square" tIns="91425">
            <a:normAutofit fontScale="25000"/>
          </a:bodyPr>
          <a:lstStyle/>
          <a:p>
            <a:pPr indent="-345693" lvl="0" marL="457200" rtl="0" algn="l">
              <a:lnSpc>
                <a:spcPct val="150000"/>
              </a:lnSpc>
              <a:spcBef>
                <a:spcPts val="0"/>
              </a:spcBef>
              <a:spcAft>
                <a:spcPts val="0"/>
              </a:spcAft>
              <a:buClr>
                <a:srgbClr val="000000"/>
              </a:buClr>
              <a:buSzPct val="100000"/>
              <a:buFont typeface="Nunito"/>
              <a:buChar char="●"/>
            </a:pPr>
            <a:r>
              <a:rPr lang="en-GB" sz="7376">
                <a:latin typeface="Nunito"/>
                <a:ea typeface="Nunito"/>
                <a:cs typeface="Nunito"/>
                <a:sym typeface="Nunito"/>
              </a:rPr>
              <a:t>One variable across multiple columns: not tidy!</a:t>
            </a:r>
            <a:endParaRPr sz="7376">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45720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15000"/>
              </a:lnSpc>
              <a:spcBef>
                <a:spcPts val="0"/>
              </a:spcBef>
              <a:spcAft>
                <a:spcPts val="0"/>
              </a:spcAft>
              <a:buNone/>
            </a:pPr>
            <a:r>
              <a:t/>
            </a:r>
            <a:endParaRPr b="1" sz="5276">
              <a:solidFill>
                <a:srgbClr val="595959"/>
              </a:solidFill>
            </a:endParaRPr>
          </a:p>
          <a:p>
            <a:pPr indent="0" lvl="0" marL="914400" rtl="0" algn="l">
              <a:lnSpc>
                <a:spcPct val="115000"/>
              </a:lnSpc>
              <a:spcBef>
                <a:spcPts val="1200"/>
              </a:spcBef>
              <a:spcAft>
                <a:spcPts val="0"/>
              </a:spcAft>
              <a:buNone/>
            </a:pPr>
            <a:r>
              <a:t/>
            </a:r>
            <a:endParaRPr b="1" sz="1800">
              <a:solidFill>
                <a:srgbClr val="595959"/>
              </a:solidFill>
            </a:endParaRPr>
          </a:p>
          <a:p>
            <a:pPr indent="0" lvl="0" marL="0" rtl="0" algn="l">
              <a:lnSpc>
                <a:spcPct val="115000"/>
              </a:lnSpc>
              <a:spcBef>
                <a:spcPts val="1200"/>
              </a:spcBef>
              <a:spcAft>
                <a:spcPts val="1200"/>
              </a:spcAft>
              <a:buNone/>
            </a:pPr>
            <a:r>
              <a:t/>
            </a:r>
            <a:endParaRPr b="1" sz="1800">
              <a:solidFill>
                <a:srgbClr val="595959"/>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8"/>
          <p:cNvSpPr txBox="1"/>
          <p:nvPr/>
        </p:nvSpPr>
        <p:spPr>
          <a:xfrm>
            <a:off x="311700" y="194825"/>
            <a:ext cx="8520600" cy="4562700"/>
          </a:xfrm>
          <a:prstGeom prst="rect">
            <a:avLst/>
          </a:prstGeom>
          <a:noFill/>
          <a:ln>
            <a:noFill/>
          </a:ln>
        </p:spPr>
        <p:txBody>
          <a:bodyPr anchorCtr="0" anchor="t" bIns="91425" lIns="91425" spcFirstLastPara="1" rIns="91425" wrap="square" tIns="91425">
            <a:normAutofit fontScale="32500" lnSpcReduction="10000"/>
          </a:bodyPr>
          <a:lstStyle/>
          <a:p>
            <a:pPr indent="-380821" lvl="0" marL="457200" rtl="0" algn="l">
              <a:lnSpc>
                <a:spcPct val="150000"/>
              </a:lnSpc>
              <a:spcBef>
                <a:spcPts val="0"/>
              </a:spcBef>
              <a:spcAft>
                <a:spcPts val="0"/>
              </a:spcAft>
              <a:buClr>
                <a:srgbClr val="000000"/>
              </a:buClr>
              <a:buSzPct val="100000"/>
              <a:buFont typeface="Nunito"/>
              <a:buChar char="●"/>
            </a:pPr>
            <a:r>
              <a:rPr lang="en-GB" sz="7376">
                <a:latin typeface="Nunito"/>
                <a:ea typeface="Nunito"/>
                <a:cs typeface="Nunito"/>
                <a:sym typeface="Nunito"/>
              </a:rPr>
              <a:t>A tidy version:</a:t>
            </a:r>
            <a:endParaRPr sz="7376">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73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45720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15000"/>
              </a:lnSpc>
              <a:spcBef>
                <a:spcPts val="0"/>
              </a:spcBef>
              <a:spcAft>
                <a:spcPts val="0"/>
              </a:spcAft>
              <a:buNone/>
            </a:pPr>
            <a:r>
              <a:t/>
            </a:r>
            <a:endParaRPr b="1" sz="5276">
              <a:solidFill>
                <a:srgbClr val="595959"/>
              </a:solidFill>
            </a:endParaRPr>
          </a:p>
          <a:p>
            <a:pPr indent="0" lvl="0" marL="914400" rtl="0" algn="l">
              <a:lnSpc>
                <a:spcPct val="115000"/>
              </a:lnSpc>
              <a:spcBef>
                <a:spcPts val="1200"/>
              </a:spcBef>
              <a:spcAft>
                <a:spcPts val="0"/>
              </a:spcAft>
              <a:buNone/>
            </a:pPr>
            <a:r>
              <a:t/>
            </a:r>
            <a:endParaRPr b="1" sz="1800">
              <a:solidFill>
                <a:srgbClr val="595959"/>
              </a:solidFill>
            </a:endParaRPr>
          </a:p>
          <a:p>
            <a:pPr indent="0" lvl="0" marL="0" rtl="0" algn="l">
              <a:lnSpc>
                <a:spcPct val="115000"/>
              </a:lnSpc>
              <a:spcBef>
                <a:spcPts val="1200"/>
              </a:spcBef>
              <a:spcAft>
                <a:spcPts val="1200"/>
              </a:spcAft>
              <a:buNone/>
            </a:pPr>
            <a:r>
              <a:t/>
            </a:r>
            <a:endParaRPr b="1" sz="1800">
              <a:solidFill>
                <a:srgbClr val="595959"/>
              </a:solidFill>
            </a:endParaRPr>
          </a:p>
        </p:txBody>
      </p:sp>
      <p:graphicFrame>
        <p:nvGraphicFramePr>
          <p:cNvPr id="87" name="Google Shape;87;p18"/>
          <p:cNvGraphicFramePr/>
          <p:nvPr/>
        </p:nvGraphicFramePr>
        <p:xfrm>
          <a:off x="952500" y="932875"/>
          <a:ext cx="3000000" cy="3000000"/>
        </p:xfrm>
        <a:graphic>
          <a:graphicData uri="http://schemas.openxmlformats.org/drawingml/2006/table">
            <a:tbl>
              <a:tblPr>
                <a:noFill/>
                <a:tableStyleId>{30C2DF65-04BD-4BE0-AA70-6AADC77D8E6B}</a:tableStyleId>
              </a:tblPr>
              <a:tblGrid>
                <a:gridCol w="2413000"/>
                <a:gridCol w="2413000"/>
                <a:gridCol w="2413000"/>
              </a:tblGrid>
              <a:tr h="381000">
                <a:tc>
                  <a:txBody>
                    <a:bodyPr/>
                    <a:lstStyle/>
                    <a:p>
                      <a:pPr indent="0" lvl="0" marL="0" rtl="0" algn="l">
                        <a:spcBef>
                          <a:spcPts val="0"/>
                        </a:spcBef>
                        <a:spcAft>
                          <a:spcPts val="0"/>
                        </a:spcAft>
                        <a:buNone/>
                      </a:pPr>
                      <a:r>
                        <a:rPr b="1" lang="en-GB" sz="2000">
                          <a:latin typeface="Helvetica Neue"/>
                          <a:ea typeface="Helvetica Neue"/>
                          <a:cs typeface="Helvetica Neue"/>
                          <a:sym typeface="Helvetica Neue"/>
                        </a:rPr>
                        <a:t>country</a:t>
                      </a:r>
                      <a:endParaRPr b="1"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b="1" lang="en-GB" sz="2000">
                          <a:solidFill>
                            <a:srgbClr val="FF0000"/>
                          </a:solidFill>
                          <a:latin typeface="Helvetica Neue"/>
                          <a:ea typeface="Helvetica Neue"/>
                          <a:cs typeface="Helvetica Neue"/>
                          <a:sym typeface="Helvetica Neue"/>
                        </a:rPr>
                        <a:t>year</a:t>
                      </a:r>
                      <a:endParaRPr b="1" sz="2000">
                        <a:solidFill>
                          <a:srgbClr val="FF0000"/>
                        </a:solidFill>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b="1" lang="en-GB" sz="2000">
                          <a:solidFill>
                            <a:srgbClr val="FF0000"/>
                          </a:solidFill>
                          <a:latin typeface="Helvetica Neue"/>
                          <a:ea typeface="Helvetica Neue"/>
                          <a:cs typeface="Helvetica Neue"/>
                          <a:sym typeface="Helvetica Neue"/>
                        </a:rPr>
                        <a:t>cases</a:t>
                      </a:r>
                      <a:endParaRPr b="1" sz="2000">
                        <a:solidFill>
                          <a:srgbClr val="FF0000"/>
                        </a:solidFill>
                        <a:latin typeface="Helvetica Neue"/>
                        <a:ea typeface="Helvetica Neue"/>
                        <a:cs typeface="Helvetica Neue"/>
                        <a:sym typeface="Helvetica Neue"/>
                      </a:endParaRPr>
                    </a:p>
                  </a:txBody>
                  <a:tcPr marT="91425" marB="91425" marR="91425" marL="91425"/>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Afghanistan</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1999</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solidFill>
                            <a:schemeClr val="dk1"/>
                          </a:solidFill>
                          <a:latin typeface="Helvetica Neue"/>
                          <a:ea typeface="Helvetica Neue"/>
                          <a:cs typeface="Helvetica Neue"/>
                          <a:sym typeface="Helvetica Neue"/>
                        </a:rPr>
                        <a:t>587</a:t>
                      </a:r>
                      <a:endParaRPr sz="2000">
                        <a:latin typeface="Helvetica Neue"/>
                        <a:ea typeface="Helvetica Neue"/>
                        <a:cs typeface="Helvetica Neue"/>
                        <a:sym typeface="Helvetica Neue"/>
                      </a:endParaRPr>
                    </a:p>
                  </a:txBody>
                  <a:tcPr marT="91425" marB="91425" marR="91425" marL="91425"/>
                </a:tc>
              </a:tr>
              <a:tr h="381000">
                <a:tc>
                  <a:txBody>
                    <a:bodyPr/>
                    <a:lstStyle/>
                    <a:p>
                      <a:pPr indent="0" lvl="0" marL="0" rtl="0" algn="l">
                        <a:spcBef>
                          <a:spcPts val="0"/>
                        </a:spcBef>
                        <a:spcAft>
                          <a:spcPts val="0"/>
                        </a:spcAft>
                        <a:buNone/>
                      </a:pPr>
                      <a:r>
                        <a:rPr lang="en-GB" sz="2000"/>
                        <a:t>Afghanistan</a:t>
                      </a:r>
                      <a:endParaRPr sz="2000"/>
                    </a:p>
                  </a:txBody>
                  <a:tcPr marT="91425" marB="91425" marR="91425" marL="91425"/>
                </a:tc>
                <a:tc>
                  <a:txBody>
                    <a:bodyPr/>
                    <a:lstStyle/>
                    <a:p>
                      <a:pPr indent="0" lvl="0" marL="0" rtl="0" algn="l">
                        <a:spcBef>
                          <a:spcPts val="0"/>
                        </a:spcBef>
                        <a:spcAft>
                          <a:spcPts val="0"/>
                        </a:spcAft>
                        <a:buNone/>
                      </a:pPr>
                      <a:r>
                        <a:rPr lang="en-GB" sz="2000"/>
                        <a:t>2000</a:t>
                      </a:r>
                      <a:endParaRPr sz="20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GB" sz="2000">
                          <a:solidFill>
                            <a:schemeClr val="dk1"/>
                          </a:solidFill>
                          <a:latin typeface="Helvetica Neue"/>
                          <a:ea typeface="Helvetica Neue"/>
                          <a:cs typeface="Helvetica Neue"/>
                          <a:sym typeface="Helvetica Neue"/>
                        </a:rPr>
                        <a:t>497</a:t>
                      </a:r>
                      <a:endParaRPr sz="2000"/>
                    </a:p>
                  </a:txBody>
                  <a:tcPr marT="91425" marB="91425" marR="91425" marL="91425"/>
                </a:tc>
              </a:tr>
              <a:tr h="381000">
                <a:tc>
                  <a:txBody>
                    <a:bodyPr/>
                    <a:lstStyle/>
                    <a:p>
                      <a:pPr indent="0" lvl="0" marL="0" rtl="0" algn="l">
                        <a:spcBef>
                          <a:spcPts val="0"/>
                        </a:spcBef>
                        <a:spcAft>
                          <a:spcPts val="0"/>
                        </a:spcAft>
                        <a:buNone/>
                      </a:pPr>
                      <a:r>
                        <a:rPr lang="en-GB" sz="2000"/>
                        <a:t>Brazil</a:t>
                      </a:r>
                      <a:endParaRPr sz="2000"/>
                    </a:p>
                  </a:txBody>
                  <a:tcPr marT="91425" marB="91425" marR="91425" marL="91425">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2000"/>
                        <a:t>1999</a:t>
                      </a:r>
                      <a:endParaRPr sz="2000"/>
                    </a:p>
                  </a:txBody>
                  <a:tcPr marT="91425" marB="91425" marR="91425" marL="91425">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en-GB" sz="2000">
                          <a:solidFill>
                            <a:schemeClr val="dk1"/>
                          </a:solidFill>
                          <a:latin typeface="Helvetica Neue"/>
                          <a:ea typeface="Helvetica Neue"/>
                          <a:cs typeface="Helvetica Neue"/>
                          <a:sym typeface="Helvetica Neue"/>
                        </a:rPr>
                        <a:t>93</a:t>
                      </a:r>
                      <a:endParaRPr sz="2000"/>
                    </a:p>
                  </a:txBody>
                  <a:tcPr marT="91425" marB="91425" marR="91425" marL="91425">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Brazil</a:t>
                      </a:r>
                      <a:endParaRPr sz="2000">
                        <a:latin typeface="Helvetica Neue"/>
                        <a:ea typeface="Helvetica Neue"/>
                        <a:cs typeface="Helvetica Neue"/>
                        <a:sym typeface="Helvetica Neue"/>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2000</a:t>
                      </a:r>
                      <a:endParaRPr sz="2000">
                        <a:latin typeface="Helvetica Neue"/>
                        <a:ea typeface="Helvetica Neue"/>
                        <a:cs typeface="Helvetica Neue"/>
                        <a:sym typeface="Helvetica Neue"/>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88</a:t>
                      </a:r>
                      <a:endParaRPr sz="2000">
                        <a:latin typeface="Helvetica Neue"/>
                        <a:ea typeface="Helvetica Neue"/>
                        <a:cs typeface="Helvetica Neue"/>
                        <a:sym typeface="Helvetica Neue"/>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China</a:t>
                      </a:r>
                      <a:endParaRPr sz="2000">
                        <a:latin typeface="Helvetica Neue"/>
                        <a:ea typeface="Helvetica Neue"/>
                        <a:cs typeface="Helvetica Neue"/>
                        <a:sym typeface="Helvetica Neue"/>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1999</a:t>
                      </a:r>
                      <a:endParaRPr sz="2000">
                        <a:latin typeface="Helvetica Neue"/>
                        <a:ea typeface="Helvetica Neue"/>
                        <a:cs typeface="Helvetica Neue"/>
                        <a:sym typeface="Helvetica Neue"/>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2000">
                          <a:solidFill>
                            <a:schemeClr val="dk1"/>
                          </a:solidFill>
                          <a:latin typeface="Helvetica Neue"/>
                          <a:ea typeface="Helvetica Neue"/>
                          <a:cs typeface="Helvetica Neue"/>
                          <a:sym typeface="Helvetica Neue"/>
                        </a:rPr>
                        <a:t>3391</a:t>
                      </a:r>
                      <a:endParaRPr sz="2000">
                        <a:latin typeface="Helvetica Neue"/>
                        <a:ea typeface="Helvetica Neue"/>
                        <a:cs typeface="Helvetica Neue"/>
                        <a:sym typeface="Helvetica Neue"/>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China</a:t>
                      </a:r>
                      <a:endParaRPr sz="2000">
                        <a:latin typeface="Helvetica Neue"/>
                        <a:ea typeface="Helvetica Neue"/>
                        <a:cs typeface="Helvetica Neue"/>
                        <a:sym typeface="Helvetica Neue"/>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2000</a:t>
                      </a:r>
                      <a:endParaRPr sz="2000">
                        <a:latin typeface="Helvetica Neue"/>
                        <a:ea typeface="Helvetica Neue"/>
                        <a:cs typeface="Helvetica Neue"/>
                        <a:sym typeface="Helvetica Neue"/>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2000">
                          <a:solidFill>
                            <a:schemeClr val="dk1"/>
                          </a:solidFill>
                          <a:latin typeface="Helvetica Neue"/>
                          <a:ea typeface="Helvetica Neue"/>
                          <a:cs typeface="Helvetica Neue"/>
                          <a:sym typeface="Helvetica Neue"/>
                        </a:rPr>
                        <a:t>2034</a:t>
                      </a:r>
                      <a:endParaRPr sz="2000">
                        <a:latin typeface="Helvetica Neue"/>
                        <a:ea typeface="Helvetica Neue"/>
                        <a:cs typeface="Helvetica Neue"/>
                        <a:sym typeface="Helvetica Neue"/>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a:t>
                      </a:r>
                      <a:endParaRPr sz="2000">
                        <a:latin typeface="Helvetica Neue"/>
                        <a:ea typeface="Helvetica Neue"/>
                        <a:cs typeface="Helvetica Neue"/>
                        <a:sym typeface="Helvetica Neue"/>
                      </a:endParaRPr>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a:t>
                      </a:r>
                      <a:endParaRPr sz="2000">
                        <a:latin typeface="Helvetica Neue"/>
                        <a:ea typeface="Helvetica Neue"/>
                        <a:cs typeface="Helvetica Neue"/>
                        <a:sym typeface="Helvetica Neue"/>
                      </a:endParaRPr>
                    </a:p>
                  </a:txBody>
                  <a:tcPr marT="91425" marB="91425" marR="91425" marL="91425">
                    <a:lnT cap="flat" cmpd="sng" w="9525">
                      <a:solidFill>
                        <a:srgbClr val="9E9E9E"/>
                      </a:solidFill>
                      <a:prstDash val="solid"/>
                      <a:round/>
                      <a:headEnd len="sm" w="sm" type="none"/>
                      <a:tailEnd len="sm" w="sm" type="none"/>
                    </a:lnT>
                  </a:tcPr>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a:t>
                      </a:r>
                      <a:endParaRPr sz="2000">
                        <a:latin typeface="Helvetica Neue"/>
                        <a:ea typeface="Helvetica Neue"/>
                        <a:cs typeface="Helvetica Neue"/>
                        <a:sym typeface="Helvetica Neue"/>
                      </a:endParaRPr>
                    </a:p>
                  </a:txBody>
                  <a:tcPr marT="91425" marB="91425" marR="91425" marL="91425">
                    <a:lnT cap="flat" cmpd="sng" w="9525">
                      <a:solidFill>
                        <a:srgbClr val="9E9E9E"/>
                      </a:solidFill>
                      <a:prstDash val="solid"/>
                      <a:round/>
                      <a:headEnd len="sm" w="sm" type="none"/>
                      <a:tailEnd len="sm" w="sm" type="none"/>
                    </a:lnT>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graphicFrame>
        <p:nvGraphicFramePr>
          <p:cNvPr id="92" name="Google Shape;92;p19"/>
          <p:cNvGraphicFramePr/>
          <p:nvPr/>
        </p:nvGraphicFramePr>
        <p:xfrm>
          <a:off x="952500" y="1352625"/>
          <a:ext cx="3000000" cy="3000000"/>
        </p:xfrm>
        <a:graphic>
          <a:graphicData uri="http://schemas.openxmlformats.org/drawingml/2006/table">
            <a:tbl>
              <a:tblPr>
                <a:noFill/>
                <a:tableStyleId>{30C2DF65-04BD-4BE0-AA70-6AADC77D8E6B}</a:tableStyleId>
              </a:tblPr>
              <a:tblGrid>
                <a:gridCol w="1809750"/>
                <a:gridCol w="1809750"/>
                <a:gridCol w="1809750"/>
                <a:gridCol w="1809750"/>
              </a:tblGrid>
              <a:tr h="381000">
                <a:tc>
                  <a:txBody>
                    <a:bodyPr/>
                    <a:lstStyle/>
                    <a:p>
                      <a:pPr indent="0" lvl="0" marL="0" rtl="0" algn="l">
                        <a:spcBef>
                          <a:spcPts val="0"/>
                        </a:spcBef>
                        <a:spcAft>
                          <a:spcPts val="0"/>
                        </a:spcAft>
                        <a:buNone/>
                      </a:pPr>
                      <a:r>
                        <a:rPr b="1" lang="en-GB" sz="2000">
                          <a:latin typeface="Helvetica Neue"/>
                          <a:ea typeface="Helvetica Neue"/>
                          <a:cs typeface="Helvetica Neue"/>
                          <a:sym typeface="Helvetica Neue"/>
                        </a:rPr>
                        <a:t>Student</a:t>
                      </a:r>
                      <a:endParaRPr b="1"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b="1" lang="en-GB" sz="2000">
                          <a:latin typeface="Helvetica Neue"/>
                          <a:ea typeface="Helvetica Neue"/>
                          <a:cs typeface="Helvetica Neue"/>
                          <a:sym typeface="Helvetica Neue"/>
                        </a:rPr>
                        <a:t>Math test</a:t>
                      </a:r>
                      <a:endParaRPr b="1"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b="1" lang="en-GB" sz="2000">
                          <a:latin typeface="Helvetica Neue"/>
                          <a:ea typeface="Helvetica Neue"/>
                          <a:cs typeface="Helvetica Neue"/>
                          <a:sym typeface="Helvetica Neue"/>
                        </a:rPr>
                        <a:t>English test</a:t>
                      </a:r>
                      <a:endParaRPr b="1"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b="1" lang="en-GB" sz="2000">
                          <a:latin typeface="Helvetica Neue"/>
                          <a:ea typeface="Helvetica Neue"/>
                          <a:cs typeface="Helvetica Neue"/>
                          <a:sym typeface="Helvetica Neue"/>
                        </a:rPr>
                        <a:t>Essay</a:t>
                      </a:r>
                      <a:endParaRPr b="1" sz="2000">
                        <a:latin typeface="Helvetica Neue"/>
                        <a:ea typeface="Helvetica Neue"/>
                        <a:cs typeface="Helvetica Neue"/>
                        <a:sym typeface="Helvetica Neue"/>
                      </a:endParaRPr>
                    </a:p>
                  </a:txBody>
                  <a:tcPr marT="91425" marB="91425" marR="91425" marL="91425"/>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Beth</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D</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D</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C</a:t>
                      </a:r>
                      <a:endParaRPr sz="2000">
                        <a:latin typeface="Helvetica Neue"/>
                        <a:ea typeface="Helvetica Neue"/>
                        <a:cs typeface="Helvetica Neue"/>
                        <a:sym typeface="Helvetica Neue"/>
                      </a:endParaRPr>
                    </a:p>
                  </a:txBody>
                  <a:tcPr marT="91425" marB="91425" marR="91425" marL="91425"/>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Carl</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F</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C</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C</a:t>
                      </a:r>
                      <a:endParaRPr sz="2000">
                        <a:latin typeface="Helvetica Neue"/>
                        <a:ea typeface="Helvetica Neue"/>
                        <a:cs typeface="Helvetica Neue"/>
                        <a:sym typeface="Helvetica Neue"/>
                      </a:endParaRPr>
                    </a:p>
                  </a:txBody>
                  <a:tcPr marT="91425" marB="91425" marR="91425" marL="91425"/>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Erin</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B</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C</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B</a:t>
                      </a:r>
                      <a:endParaRPr sz="2000">
                        <a:latin typeface="Helvetica Neue"/>
                        <a:ea typeface="Helvetica Neue"/>
                        <a:cs typeface="Helvetica Neue"/>
                        <a:sym typeface="Helvetica Neue"/>
                      </a:endParaRPr>
                    </a:p>
                  </a:txBody>
                  <a:tcPr marT="91425" marB="91425" marR="91425" marL="91425"/>
                </a:tc>
              </a:tr>
              <a:tr h="381000">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Joe</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A</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A</a:t>
                      </a:r>
                      <a:endParaRPr sz="2000">
                        <a:latin typeface="Helvetica Neue"/>
                        <a:ea typeface="Helvetica Neue"/>
                        <a:cs typeface="Helvetica Neue"/>
                        <a:sym typeface="Helvetica Neue"/>
                      </a:endParaRPr>
                    </a:p>
                  </a:txBody>
                  <a:tcPr marT="91425" marB="91425" marR="91425" marL="91425"/>
                </a:tc>
                <a:tc>
                  <a:txBody>
                    <a:bodyPr/>
                    <a:lstStyle/>
                    <a:p>
                      <a:pPr indent="0" lvl="0" marL="0" rtl="0" algn="l">
                        <a:spcBef>
                          <a:spcPts val="0"/>
                        </a:spcBef>
                        <a:spcAft>
                          <a:spcPts val="0"/>
                        </a:spcAft>
                        <a:buNone/>
                      </a:pPr>
                      <a:r>
                        <a:rPr lang="en-GB" sz="2000">
                          <a:latin typeface="Helvetica Neue"/>
                          <a:ea typeface="Helvetica Neue"/>
                          <a:cs typeface="Helvetica Neue"/>
                          <a:sym typeface="Helvetica Neue"/>
                        </a:rPr>
                        <a:t>B</a:t>
                      </a:r>
                      <a:endParaRPr sz="2000">
                        <a:latin typeface="Helvetica Neue"/>
                        <a:ea typeface="Helvetica Neue"/>
                        <a:cs typeface="Helvetica Neue"/>
                        <a:sym typeface="Helvetica Neue"/>
                      </a:endParaRPr>
                    </a:p>
                  </a:txBody>
                  <a:tcPr marT="91425" marB="91425" marR="91425" marL="91425"/>
                </a:tc>
              </a:tr>
            </a:tbl>
          </a:graphicData>
        </a:graphic>
      </p:graphicFrame>
      <p:sp>
        <p:nvSpPr>
          <p:cNvPr id="93" name="Google Shape;93;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sz="3600">
                <a:solidFill>
                  <a:srgbClr val="3F4252"/>
                </a:solidFill>
              </a:rPr>
              <a:t>What about this dataset?</a:t>
            </a:r>
            <a:endParaRPr/>
          </a:p>
        </p:txBody>
      </p:sp>
      <p:sp>
        <p:nvSpPr>
          <p:cNvPr id="94" name="Google Shape;94;p19"/>
          <p:cNvSpPr txBox="1"/>
          <p:nvPr/>
        </p:nvSpPr>
        <p:spPr>
          <a:xfrm>
            <a:off x="311700" y="4184925"/>
            <a:ext cx="8520600" cy="533700"/>
          </a:xfrm>
          <a:prstGeom prst="rect">
            <a:avLst/>
          </a:prstGeom>
          <a:noFill/>
          <a:ln>
            <a:noFill/>
          </a:ln>
        </p:spPr>
        <p:txBody>
          <a:bodyPr anchorCtr="0" anchor="t" bIns="91425" lIns="91425" spcFirstLastPara="1" rIns="91425" wrap="square" tIns="91425">
            <a:normAutofit fontScale="25000" lnSpcReduction="20000"/>
          </a:bodyPr>
          <a:lstStyle/>
          <a:p>
            <a:pPr indent="0" lvl="0" marL="0" rtl="0" algn="l">
              <a:lnSpc>
                <a:spcPct val="150000"/>
              </a:lnSpc>
              <a:spcBef>
                <a:spcPts val="0"/>
              </a:spcBef>
              <a:spcAft>
                <a:spcPts val="0"/>
              </a:spcAft>
              <a:buNone/>
            </a:pPr>
            <a:r>
              <a:rPr lang="en-GB" sz="7376">
                <a:latin typeface="Nunito"/>
                <a:ea typeface="Nunito"/>
                <a:cs typeface="Nunito"/>
                <a:sym typeface="Nunito"/>
              </a:rPr>
              <a:t>Is it in tidy format? If not, how would the tidy version look like?</a:t>
            </a:r>
            <a:endParaRPr sz="7376">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5776">
              <a:solidFill>
                <a:srgbClr val="000000"/>
              </a:solidFill>
              <a:latin typeface="Nunito"/>
              <a:ea typeface="Nunito"/>
              <a:cs typeface="Nunito"/>
              <a:sym typeface="Nunito"/>
            </a:endParaRPr>
          </a:p>
          <a:p>
            <a:pPr indent="0" lvl="0" marL="0" rtl="0" algn="l">
              <a:lnSpc>
                <a:spcPct val="115000"/>
              </a:lnSpc>
              <a:spcBef>
                <a:spcPts val="0"/>
              </a:spcBef>
              <a:spcAft>
                <a:spcPts val="0"/>
              </a:spcAft>
              <a:buNone/>
            </a:pPr>
            <a:r>
              <a:t/>
            </a:r>
            <a:endParaRPr b="1" sz="5276">
              <a:solidFill>
                <a:srgbClr val="595959"/>
              </a:solidFill>
            </a:endParaRPr>
          </a:p>
          <a:p>
            <a:pPr indent="0" lvl="0" marL="914400" rtl="0" algn="l">
              <a:lnSpc>
                <a:spcPct val="115000"/>
              </a:lnSpc>
              <a:spcBef>
                <a:spcPts val="1200"/>
              </a:spcBef>
              <a:spcAft>
                <a:spcPts val="0"/>
              </a:spcAft>
              <a:buNone/>
            </a:pPr>
            <a:r>
              <a:t/>
            </a:r>
            <a:endParaRPr b="1" sz="1800">
              <a:solidFill>
                <a:srgbClr val="595959"/>
              </a:solidFill>
            </a:endParaRPr>
          </a:p>
          <a:p>
            <a:pPr indent="0" lvl="0" marL="0" rtl="0" algn="l">
              <a:lnSpc>
                <a:spcPct val="115000"/>
              </a:lnSpc>
              <a:spcBef>
                <a:spcPts val="1200"/>
              </a:spcBef>
              <a:spcAft>
                <a:spcPts val="1200"/>
              </a:spcAft>
              <a:buNone/>
            </a:pPr>
            <a:r>
              <a:t/>
            </a:r>
            <a:endParaRPr b="1" sz="1800">
              <a:solidFill>
                <a:srgbClr val="59595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graphicFrame>
        <p:nvGraphicFramePr>
          <p:cNvPr id="99" name="Google Shape;99;p20"/>
          <p:cNvGraphicFramePr/>
          <p:nvPr/>
        </p:nvGraphicFramePr>
        <p:xfrm>
          <a:off x="2834125" y="285075"/>
          <a:ext cx="3000000" cy="3000000"/>
        </p:xfrm>
        <a:graphic>
          <a:graphicData uri="http://schemas.openxmlformats.org/drawingml/2006/table">
            <a:tbl>
              <a:tblPr>
                <a:noFill/>
                <a:tableStyleId>{30C2DF65-04BD-4BE0-AA70-6AADC77D8E6B}</a:tableStyleId>
              </a:tblPr>
              <a:tblGrid>
                <a:gridCol w="1417500"/>
                <a:gridCol w="1417500"/>
                <a:gridCol w="1417500"/>
              </a:tblGrid>
              <a:tr h="479225">
                <a:tc>
                  <a:txBody>
                    <a:bodyPr/>
                    <a:lstStyle/>
                    <a:p>
                      <a:pPr indent="0" lvl="0" marL="0" rtl="0" algn="l">
                        <a:spcBef>
                          <a:spcPts val="0"/>
                        </a:spcBef>
                        <a:spcAft>
                          <a:spcPts val="0"/>
                        </a:spcAft>
                        <a:buNone/>
                      </a:pPr>
                      <a:r>
                        <a:rPr b="1" lang="en-GB" sz="1200">
                          <a:latin typeface="Helvetica Neue"/>
                          <a:ea typeface="Helvetica Neue"/>
                          <a:cs typeface="Helvetica Neue"/>
                          <a:sym typeface="Helvetica Neue"/>
                        </a:rPr>
                        <a:t>Student</a:t>
                      </a:r>
                      <a:endParaRPr b="1" sz="1200">
                        <a:latin typeface="Helvetica Neue"/>
                        <a:ea typeface="Helvetica Neue"/>
                        <a:cs typeface="Helvetica Neue"/>
                        <a:sym typeface="Helvetica Neue"/>
                      </a:endParaRPr>
                    </a:p>
                  </a:txBody>
                  <a:tcPr marT="0" marB="0" marR="0" marL="108000" anchor="ctr"/>
                </a:tc>
                <a:tc>
                  <a:txBody>
                    <a:bodyPr/>
                    <a:lstStyle/>
                    <a:p>
                      <a:pPr indent="0" lvl="0" marL="0" rtl="0" algn="l">
                        <a:spcBef>
                          <a:spcPts val="0"/>
                        </a:spcBef>
                        <a:spcAft>
                          <a:spcPts val="0"/>
                        </a:spcAft>
                        <a:buNone/>
                      </a:pPr>
                      <a:r>
                        <a:rPr b="1" lang="en-GB" sz="1200">
                          <a:latin typeface="Helvetica Neue"/>
                          <a:ea typeface="Helvetica Neue"/>
                          <a:cs typeface="Helvetica Neue"/>
                          <a:sym typeface="Helvetica Neue"/>
                        </a:rPr>
                        <a:t>Assessment</a:t>
                      </a:r>
                      <a:endParaRPr b="1" sz="1200">
                        <a:latin typeface="Helvetica Neue"/>
                        <a:ea typeface="Helvetica Neue"/>
                        <a:cs typeface="Helvetica Neue"/>
                        <a:sym typeface="Helvetica Neue"/>
                      </a:endParaRPr>
                    </a:p>
                  </a:txBody>
                  <a:tcPr marT="0" marB="0" marR="0" marL="108000" anchor="ctr"/>
                </a:tc>
                <a:tc>
                  <a:txBody>
                    <a:bodyPr/>
                    <a:lstStyle/>
                    <a:p>
                      <a:pPr indent="0" lvl="0" marL="0" rtl="0" algn="l">
                        <a:spcBef>
                          <a:spcPts val="0"/>
                        </a:spcBef>
                        <a:spcAft>
                          <a:spcPts val="0"/>
                        </a:spcAft>
                        <a:buNone/>
                      </a:pPr>
                      <a:r>
                        <a:rPr b="1" lang="en-GB" sz="1200">
                          <a:latin typeface="Helvetica Neue"/>
                          <a:ea typeface="Helvetica Neue"/>
                          <a:cs typeface="Helvetica Neue"/>
                          <a:sym typeface="Helvetica Neue"/>
                        </a:rPr>
                        <a:t>Grade</a:t>
                      </a:r>
                      <a:endParaRPr b="1" sz="1200">
                        <a:latin typeface="Helvetica Neue"/>
                        <a:ea typeface="Helvetica Neue"/>
                        <a:cs typeface="Helvetica Neue"/>
                        <a:sym typeface="Helvetica Neue"/>
                      </a:endParaRPr>
                    </a:p>
                  </a:txBody>
                  <a:tcPr marT="0" marB="0" marR="0" marL="108000" anchor="ctr"/>
                </a:tc>
              </a:tr>
              <a:tr h="329475">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Beth</a:t>
                      </a:r>
                      <a:endParaRPr sz="1200">
                        <a:latin typeface="Helvetica Neue"/>
                        <a:ea typeface="Helvetica Neue"/>
                        <a:cs typeface="Helvetica Neue"/>
                        <a:sym typeface="Helvetica Neue"/>
                      </a:endParaRPr>
                    </a:p>
                  </a:txBody>
                  <a:tcPr marT="0" marB="0" marR="0" marL="108000" anchor="ct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Math test</a:t>
                      </a:r>
                      <a:endParaRPr sz="1200">
                        <a:latin typeface="Helvetica Neue"/>
                        <a:ea typeface="Helvetica Neue"/>
                        <a:cs typeface="Helvetica Neue"/>
                        <a:sym typeface="Helvetica Neue"/>
                      </a:endParaRPr>
                    </a:p>
                  </a:txBody>
                  <a:tcPr marT="0" marB="0" marR="0" marL="108000" anchor="ct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D</a:t>
                      </a:r>
                      <a:endParaRPr sz="1200">
                        <a:latin typeface="Helvetica Neue"/>
                        <a:ea typeface="Helvetica Neue"/>
                        <a:cs typeface="Helvetica Neue"/>
                        <a:sym typeface="Helvetica Neue"/>
                      </a:endParaRPr>
                    </a:p>
                  </a:txBody>
                  <a:tcPr marT="0" marB="0" marR="0" marL="108000" anchor="ctr"/>
                </a:tc>
              </a:tr>
              <a:tr h="329475">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Beth</a:t>
                      </a:r>
                      <a:endParaRPr sz="1200">
                        <a:latin typeface="Helvetica Neue"/>
                        <a:ea typeface="Helvetica Neue"/>
                        <a:cs typeface="Helvetica Neue"/>
                        <a:sym typeface="Helvetica Neue"/>
                      </a:endParaRPr>
                    </a:p>
                  </a:txBody>
                  <a:tcPr marT="0" marB="0" marR="0" marL="108000" anchor="ct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English test</a:t>
                      </a:r>
                      <a:endParaRPr sz="1200">
                        <a:latin typeface="Helvetica Neue"/>
                        <a:ea typeface="Helvetica Neue"/>
                        <a:cs typeface="Helvetica Neue"/>
                        <a:sym typeface="Helvetica Neue"/>
                      </a:endParaRPr>
                    </a:p>
                  </a:txBody>
                  <a:tcPr marT="0" marB="0" marR="0" marL="108000" anchor="ct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D</a:t>
                      </a:r>
                      <a:endParaRPr sz="1200">
                        <a:latin typeface="Helvetica Neue"/>
                        <a:ea typeface="Helvetica Neue"/>
                        <a:cs typeface="Helvetica Neue"/>
                        <a:sym typeface="Helvetica Neue"/>
                      </a:endParaRPr>
                    </a:p>
                  </a:txBody>
                  <a:tcPr marT="0" marB="0" marR="0" marL="108000" anchor="ctr"/>
                </a:tc>
              </a:tr>
              <a:tr h="329475">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Beth</a:t>
                      </a:r>
                      <a:endParaRPr sz="1200">
                        <a:latin typeface="Helvetica Neue"/>
                        <a:ea typeface="Helvetica Neue"/>
                        <a:cs typeface="Helvetica Neue"/>
                        <a:sym typeface="Helvetica Neue"/>
                      </a:endParaRPr>
                    </a:p>
                  </a:txBody>
                  <a:tcPr marT="0" marB="0" marR="0" marL="108000" anchor="ct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Essay</a:t>
                      </a:r>
                      <a:endParaRPr sz="1200">
                        <a:latin typeface="Helvetica Neue"/>
                        <a:ea typeface="Helvetica Neue"/>
                        <a:cs typeface="Helvetica Neue"/>
                        <a:sym typeface="Helvetica Neue"/>
                      </a:endParaRPr>
                    </a:p>
                  </a:txBody>
                  <a:tcPr marT="0" marB="0" marR="0" marL="108000" anchor="ctr">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C</a:t>
                      </a:r>
                      <a:endParaRPr sz="1200">
                        <a:latin typeface="Helvetica Neue"/>
                        <a:ea typeface="Helvetica Neue"/>
                        <a:cs typeface="Helvetica Neue"/>
                        <a:sym typeface="Helvetica Neue"/>
                      </a:endParaRPr>
                    </a:p>
                  </a:txBody>
                  <a:tcPr marT="0" marB="0" marR="0" marL="108000" anchor="ctr"/>
                </a:tc>
              </a:tr>
              <a:tr h="329475">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Carl</a:t>
                      </a:r>
                      <a:endParaRPr sz="1200">
                        <a:latin typeface="Helvetica Neue"/>
                        <a:ea typeface="Helvetica Neue"/>
                        <a:cs typeface="Helvetica Neue"/>
                        <a:sym typeface="Helvetica Neue"/>
                      </a:endParaRPr>
                    </a:p>
                  </a:txBody>
                  <a:tcPr marT="0" marB="0" marR="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Math test</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F</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tcPr>
                </a:tc>
              </a:tr>
              <a:tr h="329475">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Carl</a:t>
                      </a:r>
                      <a:endParaRPr sz="1200">
                        <a:latin typeface="Helvetica Neue"/>
                        <a:ea typeface="Helvetica Neue"/>
                        <a:cs typeface="Helvetica Neue"/>
                        <a:sym typeface="Helvetica Neue"/>
                      </a:endParaRPr>
                    </a:p>
                  </a:txBody>
                  <a:tcPr marT="0" marB="0" marR="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English test</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C</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tcPr>
                </a:tc>
              </a:tr>
              <a:tr h="329475">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Carl</a:t>
                      </a:r>
                      <a:endParaRPr sz="1200">
                        <a:latin typeface="Helvetica Neue"/>
                        <a:ea typeface="Helvetica Neue"/>
                        <a:cs typeface="Helvetica Neue"/>
                        <a:sym typeface="Helvetica Neue"/>
                      </a:endParaRPr>
                    </a:p>
                  </a:txBody>
                  <a:tcPr marT="0" marB="0" marR="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Essay</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C</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tcPr>
                </a:tc>
              </a:tr>
              <a:tr h="329475">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Erin</a:t>
                      </a:r>
                      <a:endParaRPr sz="1200">
                        <a:latin typeface="Helvetica Neue"/>
                        <a:ea typeface="Helvetica Neue"/>
                        <a:cs typeface="Helvetica Neue"/>
                        <a:sym typeface="Helvetica Neue"/>
                      </a:endParaRPr>
                    </a:p>
                  </a:txBody>
                  <a:tcPr marT="0" marB="0" marR="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Math test</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B</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tcPr>
                </a:tc>
              </a:tr>
              <a:tr h="329475">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Erin</a:t>
                      </a:r>
                      <a:endParaRPr sz="1200">
                        <a:latin typeface="Helvetica Neue"/>
                        <a:ea typeface="Helvetica Neue"/>
                        <a:cs typeface="Helvetica Neue"/>
                        <a:sym typeface="Helvetica Neue"/>
                      </a:endParaRPr>
                    </a:p>
                  </a:txBody>
                  <a:tcPr marT="0" marB="0" marR="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English test</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C</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tcPr>
                </a:tc>
              </a:tr>
              <a:tr h="329475">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Erin</a:t>
                      </a:r>
                      <a:endParaRPr sz="1200">
                        <a:latin typeface="Helvetica Neue"/>
                        <a:ea typeface="Helvetica Neue"/>
                        <a:cs typeface="Helvetica Neue"/>
                        <a:sym typeface="Helvetica Neue"/>
                      </a:endParaRPr>
                    </a:p>
                  </a:txBody>
                  <a:tcPr marT="0" marB="0" marR="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Essay</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B</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tcPr>
                </a:tc>
              </a:tr>
              <a:tr h="329475">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Joe</a:t>
                      </a:r>
                      <a:endParaRPr sz="1200">
                        <a:latin typeface="Helvetica Neue"/>
                        <a:ea typeface="Helvetica Neue"/>
                        <a:cs typeface="Helvetica Neue"/>
                        <a:sym typeface="Helvetica Neue"/>
                      </a:endParaRPr>
                    </a:p>
                  </a:txBody>
                  <a:tcPr marT="0" marB="0" marR="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Math test</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A</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tcPr>
                </a:tc>
              </a:tr>
              <a:tr h="329475">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Joe</a:t>
                      </a:r>
                      <a:endParaRPr sz="1200">
                        <a:latin typeface="Helvetica Neue"/>
                        <a:ea typeface="Helvetica Neue"/>
                        <a:cs typeface="Helvetica Neue"/>
                        <a:sym typeface="Helvetica Neue"/>
                      </a:endParaRPr>
                    </a:p>
                  </a:txBody>
                  <a:tcPr marT="0" marB="0" marR="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English test</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A</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tcPr>
                </a:tc>
              </a:tr>
              <a:tr h="329475">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Joe</a:t>
                      </a:r>
                      <a:endParaRPr sz="1200">
                        <a:latin typeface="Helvetica Neue"/>
                        <a:ea typeface="Helvetica Neue"/>
                        <a:cs typeface="Helvetica Neue"/>
                        <a:sym typeface="Helvetica Neue"/>
                      </a:endParaRPr>
                    </a:p>
                  </a:txBody>
                  <a:tcPr marT="0" marB="0" marR="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Essay</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200">
                          <a:latin typeface="Helvetica Neue"/>
                          <a:ea typeface="Helvetica Neue"/>
                          <a:cs typeface="Helvetica Neue"/>
                          <a:sym typeface="Helvetica Neue"/>
                        </a:rPr>
                        <a:t>B</a:t>
                      </a:r>
                      <a:endParaRPr sz="1200">
                        <a:latin typeface="Helvetica Neue"/>
                        <a:ea typeface="Helvetica Neue"/>
                        <a:cs typeface="Helvetica Neue"/>
                        <a:sym typeface="Helvetica Neue"/>
                      </a:endParaRPr>
                    </a:p>
                  </a:txBody>
                  <a:tcPr marT="0" marB="0" marR="0" marL="108000" anchor="ctr">
                    <a:lnL cap="flat" cmpd="sng" w="9525">
                      <a:solidFill>
                        <a:srgbClr val="9E9E9E"/>
                      </a:solidFill>
                      <a:prstDash val="solid"/>
                      <a:round/>
                      <a:headEnd len="sm" w="sm" type="none"/>
                      <a:tailEnd len="sm" w="sm" type="none"/>
                    </a:lnL>
                  </a:tcPr>
                </a:tc>
              </a:tr>
            </a:tbl>
          </a:graphicData>
        </a:graphic>
      </p:graphicFrame>
      <p:sp>
        <p:nvSpPr>
          <p:cNvPr id="100" name="Google Shape;100;p20"/>
          <p:cNvSpPr txBox="1"/>
          <p:nvPr>
            <p:ph type="title"/>
          </p:nvPr>
        </p:nvSpPr>
        <p:spPr>
          <a:xfrm>
            <a:off x="311700" y="445025"/>
            <a:ext cx="23223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sz="3600">
                <a:solidFill>
                  <a:srgbClr val="3F4252"/>
                </a:solidFill>
              </a:rPr>
              <a:t>A tidy version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sz="3600">
                <a:solidFill>
                  <a:srgbClr val="3F4252"/>
                </a:solidFill>
              </a:rPr>
              <a:t>Wide versus long</a:t>
            </a:r>
            <a:endParaRPr/>
          </a:p>
        </p:txBody>
      </p:sp>
      <p:graphicFrame>
        <p:nvGraphicFramePr>
          <p:cNvPr id="106" name="Google Shape;106;p21"/>
          <p:cNvGraphicFramePr/>
          <p:nvPr/>
        </p:nvGraphicFramePr>
        <p:xfrm>
          <a:off x="484900" y="1305900"/>
          <a:ext cx="3000000" cy="3000000"/>
        </p:xfrm>
        <a:graphic>
          <a:graphicData uri="http://schemas.openxmlformats.org/drawingml/2006/table">
            <a:tbl>
              <a:tblPr>
                <a:noFill/>
                <a:tableStyleId>{30C2DF65-04BD-4BE0-AA70-6AADC77D8E6B}</a:tableStyleId>
              </a:tblPr>
              <a:tblGrid>
                <a:gridCol w="946675"/>
                <a:gridCol w="946675"/>
                <a:gridCol w="946675"/>
                <a:gridCol w="946675"/>
              </a:tblGrid>
              <a:tr h="270350">
                <a:tc>
                  <a:txBody>
                    <a:bodyPr/>
                    <a:lstStyle/>
                    <a:p>
                      <a:pPr indent="0" lvl="0" marL="0" rtl="0" algn="l">
                        <a:spcBef>
                          <a:spcPts val="0"/>
                        </a:spcBef>
                        <a:spcAft>
                          <a:spcPts val="0"/>
                        </a:spcAft>
                        <a:buNone/>
                      </a:pPr>
                      <a:r>
                        <a:rPr b="1" lang="en-GB" sz="1000">
                          <a:latin typeface="Helvetica Neue"/>
                          <a:ea typeface="Helvetica Neue"/>
                          <a:cs typeface="Helvetica Neue"/>
                          <a:sym typeface="Helvetica Neue"/>
                        </a:rPr>
                        <a:t>Student</a:t>
                      </a:r>
                      <a:endParaRPr b="1"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b="1" lang="en-GB" sz="1000">
                          <a:latin typeface="Helvetica Neue"/>
                          <a:ea typeface="Helvetica Neue"/>
                          <a:cs typeface="Helvetica Neue"/>
                          <a:sym typeface="Helvetica Neue"/>
                        </a:rPr>
                        <a:t>Math test</a:t>
                      </a:r>
                      <a:endParaRPr b="1"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b="1" lang="en-GB" sz="1000">
                          <a:latin typeface="Helvetica Neue"/>
                          <a:ea typeface="Helvetica Neue"/>
                          <a:cs typeface="Helvetica Neue"/>
                          <a:sym typeface="Helvetica Neue"/>
                        </a:rPr>
                        <a:t>English test</a:t>
                      </a:r>
                      <a:endParaRPr b="1"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b="1" lang="en-GB" sz="1000">
                          <a:latin typeface="Helvetica Neue"/>
                          <a:ea typeface="Helvetica Neue"/>
                          <a:cs typeface="Helvetica Neue"/>
                          <a:sym typeface="Helvetica Neue"/>
                        </a:rPr>
                        <a:t>Essay</a:t>
                      </a:r>
                      <a:endParaRPr b="1" sz="1000">
                        <a:latin typeface="Helvetica Neue"/>
                        <a:ea typeface="Helvetica Neue"/>
                        <a:cs typeface="Helvetica Neue"/>
                        <a:sym typeface="Helvetica Neue"/>
                      </a:endParaRPr>
                    </a:p>
                  </a:txBody>
                  <a:tcPr marT="0" marB="0" marR="108000" marL="108000" anchor="ctr"/>
                </a:tc>
              </a:tr>
              <a:tr h="270350">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Beth</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D</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D</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C</a:t>
                      </a:r>
                      <a:endParaRPr sz="1000">
                        <a:latin typeface="Helvetica Neue"/>
                        <a:ea typeface="Helvetica Neue"/>
                        <a:cs typeface="Helvetica Neue"/>
                        <a:sym typeface="Helvetica Neue"/>
                      </a:endParaRPr>
                    </a:p>
                  </a:txBody>
                  <a:tcPr marT="0" marB="0" marR="108000" marL="108000" anchor="ctr"/>
                </a:tc>
              </a:tr>
              <a:tr h="270350">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Carl</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F</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C</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C</a:t>
                      </a:r>
                      <a:endParaRPr sz="1000">
                        <a:latin typeface="Helvetica Neue"/>
                        <a:ea typeface="Helvetica Neue"/>
                        <a:cs typeface="Helvetica Neue"/>
                        <a:sym typeface="Helvetica Neue"/>
                      </a:endParaRPr>
                    </a:p>
                  </a:txBody>
                  <a:tcPr marT="0" marB="0" marR="108000" marL="108000" anchor="ctr"/>
                </a:tc>
              </a:tr>
              <a:tr h="270350">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Erin</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B</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C</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B</a:t>
                      </a:r>
                      <a:endParaRPr sz="1000">
                        <a:latin typeface="Helvetica Neue"/>
                        <a:ea typeface="Helvetica Neue"/>
                        <a:cs typeface="Helvetica Neue"/>
                        <a:sym typeface="Helvetica Neue"/>
                      </a:endParaRPr>
                    </a:p>
                  </a:txBody>
                  <a:tcPr marT="0" marB="0" marR="108000" marL="108000" anchor="ctr"/>
                </a:tc>
              </a:tr>
              <a:tr h="270350">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Joe</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A</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A</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B</a:t>
                      </a:r>
                      <a:endParaRPr sz="1000">
                        <a:latin typeface="Helvetica Neue"/>
                        <a:ea typeface="Helvetica Neue"/>
                        <a:cs typeface="Helvetica Neue"/>
                        <a:sym typeface="Helvetica Neue"/>
                      </a:endParaRPr>
                    </a:p>
                  </a:txBody>
                  <a:tcPr marT="0" marB="0" marR="108000" marL="108000" anchor="ctr"/>
                </a:tc>
              </a:tr>
            </a:tbl>
          </a:graphicData>
        </a:graphic>
      </p:graphicFrame>
      <p:graphicFrame>
        <p:nvGraphicFramePr>
          <p:cNvPr id="107" name="Google Shape;107;p21"/>
          <p:cNvGraphicFramePr/>
          <p:nvPr/>
        </p:nvGraphicFramePr>
        <p:xfrm>
          <a:off x="5374675" y="1203150"/>
          <a:ext cx="3000000" cy="3000000"/>
        </p:xfrm>
        <a:graphic>
          <a:graphicData uri="http://schemas.openxmlformats.org/drawingml/2006/table">
            <a:tbl>
              <a:tblPr>
                <a:noFill/>
                <a:tableStyleId>{30C2DF65-04BD-4BE0-AA70-6AADC77D8E6B}</a:tableStyleId>
              </a:tblPr>
              <a:tblGrid>
                <a:gridCol w="965500"/>
                <a:gridCol w="965500"/>
                <a:gridCol w="965500"/>
              </a:tblGrid>
              <a:tr h="376450">
                <a:tc>
                  <a:txBody>
                    <a:bodyPr/>
                    <a:lstStyle/>
                    <a:p>
                      <a:pPr indent="0" lvl="0" marL="0" rtl="0" algn="l">
                        <a:spcBef>
                          <a:spcPts val="0"/>
                        </a:spcBef>
                        <a:spcAft>
                          <a:spcPts val="0"/>
                        </a:spcAft>
                        <a:buNone/>
                      </a:pPr>
                      <a:r>
                        <a:rPr b="1" lang="en-GB" sz="1000">
                          <a:latin typeface="Helvetica Neue"/>
                          <a:ea typeface="Helvetica Neue"/>
                          <a:cs typeface="Helvetica Neue"/>
                          <a:sym typeface="Helvetica Neue"/>
                        </a:rPr>
                        <a:t>Student</a:t>
                      </a:r>
                      <a:endParaRPr b="1"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b="1" lang="en-GB" sz="1000">
                          <a:latin typeface="Helvetica Neue"/>
                          <a:ea typeface="Helvetica Neue"/>
                          <a:cs typeface="Helvetica Neue"/>
                          <a:sym typeface="Helvetica Neue"/>
                        </a:rPr>
                        <a:t>Assessment</a:t>
                      </a:r>
                      <a:endParaRPr b="1"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b="1" lang="en-GB" sz="1000">
                          <a:latin typeface="Helvetica Neue"/>
                          <a:ea typeface="Helvetica Neue"/>
                          <a:cs typeface="Helvetica Neue"/>
                          <a:sym typeface="Helvetica Neue"/>
                        </a:rPr>
                        <a:t>Grade</a:t>
                      </a:r>
                      <a:endParaRPr b="1" sz="1000">
                        <a:latin typeface="Helvetica Neue"/>
                        <a:ea typeface="Helvetica Neue"/>
                        <a:cs typeface="Helvetica Neue"/>
                        <a:sym typeface="Helvetica Neue"/>
                      </a:endParaRPr>
                    </a:p>
                  </a:txBody>
                  <a:tcPr marT="0" marB="0" marR="108000" marL="108000" anchor="ctr"/>
                </a:tc>
              </a:tr>
              <a:tr h="258800">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Beth</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Math test</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D</a:t>
                      </a:r>
                      <a:endParaRPr sz="1000">
                        <a:latin typeface="Helvetica Neue"/>
                        <a:ea typeface="Helvetica Neue"/>
                        <a:cs typeface="Helvetica Neue"/>
                        <a:sym typeface="Helvetica Neue"/>
                      </a:endParaRPr>
                    </a:p>
                  </a:txBody>
                  <a:tcPr marT="0" marB="0" marR="108000" marL="108000" anchor="ctr"/>
                </a:tc>
              </a:tr>
              <a:tr h="258800">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Beth</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English test</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D</a:t>
                      </a:r>
                      <a:endParaRPr sz="1000">
                        <a:latin typeface="Helvetica Neue"/>
                        <a:ea typeface="Helvetica Neue"/>
                        <a:cs typeface="Helvetica Neue"/>
                        <a:sym typeface="Helvetica Neue"/>
                      </a:endParaRPr>
                    </a:p>
                  </a:txBody>
                  <a:tcPr marT="0" marB="0" marR="108000" marL="108000" anchor="ctr"/>
                </a:tc>
              </a:tr>
              <a:tr h="258800">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Beth</a:t>
                      </a:r>
                      <a:endParaRPr sz="1000">
                        <a:latin typeface="Helvetica Neue"/>
                        <a:ea typeface="Helvetica Neue"/>
                        <a:cs typeface="Helvetica Neue"/>
                        <a:sym typeface="Helvetica Neue"/>
                      </a:endParaRPr>
                    </a:p>
                  </a:txBody>
                  <a:tcPr marT="0" marB="0" marR="108000" marL="108000" anchor="ct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Essay</a:t>
                      </a:r>
                      <a:endParaRPr sz="1000">
                        <a:latin typeface="Helvetica Neue"/>
                        <a:ea typeface="Helvetica Neue"/>
                        <a:cs typeface="Helvetica Neue"/>
                        <a:sym typeface="Helvetica Neue"/>
                      </a:endParaRPr>
                    </a:p>
                  </a:txBody>
                  <a:tcPr marT="0" marB="0" marR="108000" marL="108000" anchor="ctr">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C</a:t>
                      </a:r>
                      <a:endParaRPr sz="1000">
                        <a:latin typeface="Helvetica Neue"/>
                        <a:ea typeface="Helvetica Neue"/>
                        <a:cs typeface="Helvetica Neue"/>
                        <a:sym typeface="Helvetica Neue"/>
                      </a:endParaRPr>
                    </a:p>
                  </a:txBody>
                  <a:tcPr marT="0" marB="0" marR="108000" marL="108000" anchor="ctr"/>
                </a:tc>
              </a:tr>
              <a:tr h="258800">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Carl</a:t>
                      </a:r>
                      <a:endParaRPr sz="1000">
                        <a:latin typeface="Helvetica Neue"/>
                        <a:ea typeface="Helvetica Neue"/>
                        <a:cs typeface="Helvetica Neue"/>
                        <a:sym typeface="Helvetica Neue"/>
                      </a:endParaRPr>
                    </a:p>
                  </a:txBody>
                  <a:tcPr marT="0" marB="0" marR="10800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Math test</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F</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tcPr>
                </a:tc>
              </a:tr>
              <a:tr h="258800">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Carl</a:t>
                      </a:r>
                      <a:endParaRPr sz="1000">
                        <a:latin typeface="Helvetica Neue"/>
                        <a:ea typeface="Helvetica Neue"/>
                        <a:cs typeface="Helvetica Neue"/>
                        <a:sym typeface="Helvetica Neue"/>
                      </a:endParaRPr>
                    </a:p>
                  </a:txBody>
                  <a:tcPr marT="0" marB="0" marR="10800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English test</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C</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tcPr>
                </a:tc>
              </a:tr>
              <a:tr h="258800">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Carl</a:t>
                      </a:r>
                      <a:endParaRPr sz="1000">
                        <a:latin typeface="Helvetica Neue"/>
                        <a:ea typeface="Helvetica Neue"/>
                        <a:cs typeface="Helvetica Neue"/>
                        <a:sym typeface="Helvetica Neue"/>
                      </a:endParaRPr>
                    </a:p>
                  </a:txBody>
                  <a:tcPr marT="0" marB="0" marR="10800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Essay</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C</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tcPr>
                </a:tc>
              </a:tr>
              <a:tr h="258800">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Erin</a:t>
                      </a:r>
                      <a:endParaRPr sz="1000">
                        <a:latin typeface="Helvetica Neue"/>
                        <a:ea typeface="Helvetica Neue"/>
                        <a:cs typeface="Helvetica Neue"/>
                        <a:sym typeface="Helvetica Neue"/>
                      </a:endParaRPr>
                    </a:p>
                  </a:txBody>
                  <a:tcPr marT="0" marB="0" marR="10800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Math test</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B</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tcPr>
                </a:tc>
              </a:tr>
              <a:tr h="258800">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Erin</a:t>
                      </a:r>
                      <a:endParaRPr sz="1000">
                        <a:latin typeface="Helvetica Neue"/>
                        <a:ea typeface="Helvetica Neue"/>
                        <a:cs typeface="Helvetica Neue"/>
                        <a:sym typeface="Helvetica Neue"/>
                      </a:endParaRPr>
                    </a:p>
                  </a:txBody>
                  <a:tcPr marT="0" marB="0" marR="10800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English test</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C</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tcPr>
                </a:tc>
              </a:tr>
              <a:tr h="258800">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Erin</a:t>
                      </a:r>
                      <a:endParaRPr sz="1000">
                        <a:latin typeface="Helvetica Neue"/>
                        <a:ea typeface="Helvetica Neue"/>
                        <a:cs typeface="Helvetica Neue"/>
                        <a:sym typeface="Helvetica Neue"/>
                      </a:endParaRPr>
                    </a:p>
                  </a:txBody>
                  <a:tcPr marT="0" marB="0" marR="10800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Essay</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B</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tcPr>
                </a:tc>
              </a:tr>
              <a:tr h="258800">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Joe</a:t>
                      </a:r>
                      <a:endParaRPr sz="1000">
                        <a:latin typeface="Helvetica Neue"/>
                        <a:ea typeface="Helvetica Neue"/>
                        <a:cs typeface="Helvetica Neue"/>
                        <a:sym typeface="Helvetica Neue"/>
                      </a:endParaRPr>
                    </a:p>
                  </a:txBody>
                  <a:tcPr marT="0" marB="0" marR="10800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Math test</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A</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tcPr>
                </a:tc>
              </a:tr>
              <a:tr h="258800">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Joe</a:t>
                      </a:r>
                      <a:endParaRPr sz="1000">
                        <a:latin typeface="Helvetica Neue"/>
                        <a:ea typeface="Helvetica Neue"/>
                        <a:cs typeface="Helvetica Neue"/>
                        <a:sym typeface="Helvetica Neue"/>
                      </a:endParaRPr>
                    </a:p>
                  </a:txBody>
                  <a:tcPr marT="0" marB="0" marR="10800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English test</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A</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tcPr>
                </a:tc>
              </a:tr>
              <a:tr h="258800">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Joe</a:t>
                      </a:r>
                      <a:endParaRPr sz="1000">
                        <a:latin typeface="Helvetica Neue"/>
                        <a:ea typeface="Helvetica Neue"/>
                        <a:cs typeface="Helvetica Neue"/>
                        <a:sym typeface="Helvetica Neue"/>
                      </a:endParaRPr>
                    </a:p>
                  </a:txBody>
                  <a:tcPr marT="0" marB="0" marR="108000" marL="108000" anchor="ctr">
                    <a:lnR cap="flat" cmpd="sng" w="9525">
                      <a:solidFill>
                        <a:srgbClr val="9E9E9E"/>
                      </a:solidFill>
                      <a:prstDash val="solid"/>
                      <a:round/>
                      <a:headEnd len="sm" w="sm" type="none"/>
                      <a:tailEnd len="sm" w="sm" type="none"/>
                    </a:lnR>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Essay</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GB" sz="1000">
                          <a:latin typeface="Helvetica Neue"/>
                          <a:ea typeface="Helvetica Neue"/>
                          <a:cs typeface="Helvetica Neue"/>
                          <a:sym typeface="Helvetica Neue"/>
                        </a:rPr>
                        <a:t>B</a:t>
                      </a:r>
                      <a:endParaRPr sz="1000">
                        <a:latin typeface="Helvetica Neue"/>
                        <a:ea typeface="Helvetica Neue"/>
                        <a:cs typeface="Helvetica Neue"/>
                        <a:sym typeface="Helvetica Neue"/>
                      </a:endParaRPr>
                    </a:p>
                  </a:txBody>
                  <a:tcPr marT="0" marB="0" marR="108000" marL="108000" anchor="ctr">
                    <a:lnL cap="flat" cmpd="sng" w="9525">
                      <a:solidFill>
                        <a:srgbClr val="9E9E9E"/>
                      </a:solidFill>
                      <a:prstDash val="solid"/>
                      <a:round/>
                      <a:headEnd len="sm" w="sm" type="none"/>
                      <a:tailEnd len="sm" w="sm" type="none"/>
                    </a:lnL>
                  </a:tcPr>
                </a:tc>
              </a:tr>
            </a:tbl>
          </a:graphicData>
        </a:graphic>
      </p:graphicFrame>
      <p:sp>
        <p:nvSpPr>
          <p:cNvPr id="108" name="Google Shape;108;p21"/>
          <p:cNvSpPr txBox="1"/>
          <p:nvPr/>
        </p:nvSpPr>
        <p:spPr>
          <a:xfrm>
            <a:off x="311700" y="2873600"/>
            <a:ext cx="4613700" cy="18840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000000"/>
              </a:buClr>
              <a:buSzPts val="1200"/>
              <a:buFont typeface="Nunito"/>
              <a:buChar char="●"/>
            </a:pPr>
            <a:r>
              <a:rPr lang="en-GB" sz="1200">
                <a:latin typeface="Nunito"/>
                <a:ea typeface="Nunito"/>
                <a:cs typeface="Nunito"/>
                <a:sym typeface="Nunito"/>
              </a:rPr>
              <a:t>Usually, long format is tidy data</a:t>
            </a:r>
            <a:endParaRPr sz="1200">
              <a:latin typeface="Nunito"/>
              <a:ea typeface="Nunito"/>
              <a:cs typeface="Nunito"/>
              <a:sym typeface="Nunito"/>
            </a:endParaRPr>
          </a:p>
          <a:p>
            <a:pPr indent="-304800" lvl="0" marL="457200" rtl="0" algn="l">
              <a:lnSpc>
                <a:spcPct val="150000"/>
              </a:lnSpc>
              <a:spcBef>
                <a:spcPts val="0"/>
              </a:spcBef>
              <a:spcAft>
                <a:spcPts val="0"/>
              </a:spcAft>
              <a:buClr>
                <a:srgbClr val="595959"/>
              </a:buClr>
              <a:buSzPts val="1200"/>
              <a:buFont typeface="Nunito"/>
              <a:buChar char="●"/>
            </a:pPr>
            <a:r>
              <a:rPr lang="en-GB" sz="1200">
                <a:latin typeface="Nunito"/>
                <a:ea typeface="Nunito"/>
                <a:cs typeface="Nunito"/>
                <a:sym typeface="Nunito"/>
              </a:rPr>
              <a:t>But it all depends on data and research </a:t>
            </a:r>
            <a:r>
              <a:rPr lang="en-GB" sz="1200">
                <a:latin typeface="Nunito"/>
                <a:ea typeface="Nunito"/>
                <a:cs typeface="Nunito"/>
                <a:sym typeface="Nunito"/>
              </a:rPr>
              <a:t>questions</a:t>
            </a:r>
            <a:r>
              <a:rPr lang="en-GB" sz="1200">
                <a:latin typeface="Nunito"/>
                <a:ea typeface="Nunito"/>
                <a:cs typeface="Nunito"/>
                <a:sym typeface="Nunito"/>
              </a:rPr>
              <a:t>!</a:t>
            </a:r>
            <a:endParaRPr sz="1200">
              <a:latin typeface="Nunito"/>
              <a:ea typeface="Nunito"/>
              <a:cs typeface="Nunito"/>
              <a:sym typeface="Nunito"/>
            </a:endParaRPr>
          </a:p>
          <a:p>
            <a:pPr indent="-304800" lvl="0" marL="457200" rtl="0" algn="l">
              <a:lnSpc>
                <a:spcPct val="150000"/>
              </a:lnSpc>
              <a:spcBef>
                <a:spcPts val="0"/>
              </a:spcBef>
              <a:spcAft>
                <a:spcPts val="0"/>
              </a:spcAft>
              <a:buClr>
                <a:srgbClr val="000000"/>
              </a:buClr>
              <a:buSzPts val="1200"/>
              <a:buFont typeface="Nunito"/>
              <a:buChar char="●"/>
            </a:pPr>
            <a:r>
              <a:rPr lang="en-GB" sz="1200">
                <a:latin typeface="Nunito"/>
                <a:ea typeface="Nunito"/>
                <a:cs typeface="Nunito"/>
                <a:sym typeface="Nunito"/>
              </a:rPr>
              <a:t>Good rule of thumb:</a:t>
            </a:r>
            <a:endParaRPr sz="1200">
              <a:latin typeface="Nunito"/>
              <a:ea typeface="Nunito"/>
              <a:cs typeface="Nunito"/>
              <a:sym typeface="Nunito"/>
            </a:endParaRPr>
          </a:p>
          <a:p>
            <a:pPr indent="-304800" lvl="1" marL="914400" rtl="0" algn="l">
              <a:lnSpc>
                <a:spcPct val="150000"/>
              </a:lnSpc>
              <a:spcBef>
                <a:spcPts val="0"/>
              </a:spcBef>
              <a:spcAft>
                <a:spcPts val="0"/>
              </a:spcAft>
              <a:buClr>
                <a:srgbClr val="595959"/>
              </a:buClr>
              <a:buSzPts val="1200"/>
              <a:buFont typeface="Nunito"/>
              <a:buChar char="○"/>
            </a:pPr>
            <a:r>
              <a:rPr lang="en-GB" sz="1200">
                <a:latin typeface="Nunito"/>
                <a:ea typeface="Nunito"/>
                <a:cs typeface="Nunito"/>
                <a:sym typeface="Nunito"/>
              </a:rPr>
              <a:t>Variables are used to describe relationships</a:t>
            </a:r>
            <a:endParaRPr sz="1200">
              <a:latin typeface="Nunito"/>
              <a:ea typeface="Nunito"/>
              <a:cs typeface="Nunito"/>
              <a:sym typeface="Nunito"/>
            </a:endParaRPr>
          </a:p>
          <a:p>
            <a:pPr indent="-304800" lvl="1" marL="914400" rtl="0" algn="l">
              <a:lnSpc>
                <a:spcPct val="150000"/>
              </a:lnSpc>
              <a:spcBef>
                <a:spcPts val="0"/>
              </a:spcBef>
              <a:spcAft>
                <a:spcPts val="0"/>
              </a:spcAft>
              <a:buClr>
                <a:srgbClr val="595959"/>
              </a:buClr>
              <a:buSzPts val="1200"/>
              <a:buFont typeface="Nunito"/>
              <a:buChar char="○"/>
            </a:pPr>
            <a:r>
              <a:rPr lang="en-GB" sz="1200">
                <a:latin typeface="Nunito"/>
                <a:ea typeface="Nunito"/>
                <a:cs typeface="Nunito"/>
                <a:sym typeface="Nunito"/>
              </a:rPr>
              <a:t>Different observations in the same variable to </a:t>
            </a:r>
            <a:r>
              <a:rPr lang="en-GB" sz="1200">
                <a:latin typeface="Nunito"/>
                <a:ea typeface="Nunito"/>
                <a:cs typeface="Nunito"/>
                <a:sym typeface="Nunito"/>
              </a:rPr>
              <a:t>compare</a:t>
            </a:r>
            <a:r>
              <a:rPr lang="en-GB" sz="1200">
                <a:latin typeface="Nunito"/>
                <a:ea typeface="Nunito"/>
                <a:cs typeface="Nunito"/>
                <a:sym typeface="Nunito"/>
              </a:rPr>
              <a:t> groups</a:t>
            </a:r>
            <a:endParaRPr sz="1200">
              <a:latin typeface="Nunito"/>
              <a:ea typeface="Nunito"/>
              <a:cs typeface="Nunito"/>
              <a:sym typeface="Nunito"/>
            </a:endParaRPr>
          </a:p>
          <a:p>
            <a:pPr indent="0" lvl="0" marL="0" rtl="0" algn="l">
              <a:lnSpc>
                <a:spcPct val="150000"/>
              </a:lnSpc>
              <a:spcBef>
                <a:spcPts val="0"/>
              </a:spcBef>
              <a:spcAft>
                <a:spcPts val="0"/>
              </a:spcAft>
              <a:buNone/>
            </a:pPr>
            <a:r>
              <a:t/>
            </a:r>
            <a:endParaRPr b="1" sz="1200">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1200">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1200">
              <a:solidFill>
                <a:srgbClr val="000000"/>
              </a:solidFill>
              <a:latin typeface="Nunito"/>
              <a:ea typeface="Nunito"/>
              <a:cs typeface="Nunito"/>
              <a:sym typeface="Nunito"/>
            </a:endParaRPr>
          </a:p>
          <a:p>
            <a:pPr indent="0" lvl="0" marL="457200" rtl="0" algn="l">
              <a:lnSpc>
                <a:spcPct val="150000"/>
              </a:lnSpc>
              <a:spcBef>
                <a:spcPts val="0"/>
              </a:spcBef>
              <a:spcAft>
                <a:spcPts val="0"/>
              </a:spcAft>
              <a:buNone/>
            </a:pPr>
            <a:r>
              <a:t/>
            </a:r>
            <a:endParaRPr b="1" sz="1200">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1200">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1200">
              <a:solidFill>
                <a:srgbClr val="000000"/>
              </a:solidFill>
              <a:latin typeface="Nunito"/>
              <a:ea typeface="Nunito"/>
              <a:cs typeface="Nunito"/>
              <a:sym typeface="Nunito"/>
            </a:endParaRPr>
          </a:p>
          <a:p>
            <a:pPr indent="0" lvl="0" marL="0" rtl="0" algn="l">
              <a:lnSpc>
                <a:spcPct val="150000"/>
              </a:lnSpc>
              <a:spcBef>
                <a:spcPts val="0"/>
              </a:spcBef>
              <a:spcAft>
                <a:spcPts val="0"/>
              </a:spcAft>
              <a:buNone/>
            </a:pPr>
            <a:r>
              <a:t/>
            </a:r>
            <a:endParaRPr b="1" sz="1200">
              <a:solidFill>
                <a:srgbClr val="000000"/>
              </a:solidFill>
              <a:latin typeface="Nunito"/>
              <a:ea typeface="Nunito"/>
              <a:cs typeface="Nunito"/>
              <a:sym typeface="Nunito"/>
            </a:endParaRPr>
          </a:p>
          <a:p>
            <a:pPr indent="0" lvl="0" marL="0" rtl="0" algn="l">
              <a:lnSpc>
                <a:spcPct val="115000"/>
              </a:lnSpc>
              <a:spcBef>
                <a:spcPts val="0"/>
              </a:spcBef>
              <a:spcAft>
                <a:spcPts val="0"/>
              </a:spcAft>
              <a:buNone/>
            </a:pPr>
            <a:r>
              <a:t/>
            </a:r>
            <a:endParaRPr b="1" sz="1200">
              <a:solidFill>
                <a:srgbClr val="595959"/>
              </a:solidFill>
            </a:endParaRPr>
          </a:p>
          <a:p>
            <a:pPr indent="0" lvl="0" marL="914400" rtl="0" algn="l">
              <a:lnSpc>
                <a:spcPct val="115000"/>
              </a:lnSpc>
              <a:spcBef>
                <a:spcPts val="1200"/>
              </a:spcBef>
              <a:spcAft>
                <a:spcPts val="0"/>
              </a:spcAft>
              <a:buNone/>
            </a:pPr>
            <a:r>
              <a:t/>
            </a:r>
            <a:endParaRPr b="1" sz="1200">
              <a:solidFill>
                <a:srgbClr val="595959"/>
              </a:solidFill>
            </a:endParaRPr>
          </a:p>
          <a:p>
            <a:pPr indent="0" lvl="0" marL="0" rtl="0" algn="l">
              <a:lnSpc>
                <a:spcPct val="115000"/>
              </a:lnSpc>
              <a:spcBef>
                <a:spcPts val="1200"/>
              </a:spcBef>
              <a:spcAft>
                <a:spcPts val="1200"/>
              </a:spcAft>
              <a:buNone/>
            </a:pPr>
            <a:r>
              <a:t/>
            </a:r>
            <a:endParaRPr b="1" sz="1200">
              <a:solidFill>
                <a:srgbClr val="595959"/>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