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Nunito"/>
      <p:regular r:id="rId21"/>
      <p:bold r:id="rId22"/>
      <p:italic r:id="rId23"/>
      <p:boldItalic r:id="rId24"/>
    </p:embeddedFont>
    <p:embeddedFont>
      <p:font typeface="Helvetica Neue"/>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Nunito-bold.fntdata"/><Relationship Id="rId21" Type="http://schemas.openxmlformats.org/officeDocument/2006/relationships/font" Target="fonts/Nunito-regular.fntdata"/><Relationship Id="rId24" Type="http://schemas.openxmlformats.org/officeDocument/2006/relationships/font" Target="fonts/Nunito-boldItalic.fntdata"/><Relationship Id="rId23" Type="http://schemas.openxmlformats.org/officeDocument/2006/relationships/font" Target="fonts/Nuni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graph-gallery.com/"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e642d388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e642d388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e6edfa28e9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e6edfa28e9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50">
                <a:solidFill>
                  <a:srgbClr val="2C3E50"/>
                </a:solidFill>
                <a:highlight>
                  <a:srgbClr val="FFFFFF"/>
                </a:highlight>
                <a:latin typeface="Helvetica Neue"/>
                <a:ea typeface="Helvetica Neue"/>
                <a:cs typeface="Helvetica Neue"/>
                <a:sym typeface="Helvetica Neue"/>
              </a:rPr>
              <a:t>Scatter plots include data points that are plotted along an x and y axis, showing the relationship between these two variables. Often researchers add a line to these plots to show the statistical relationship between the variables.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e6edfa28e9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e6edfa28e9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50">
                <a:solidFill>
                  <a:srgbClr val="2C3E50"/>
                </a:solidFill>
                <a:highlight>
                  <a:srgbClr val="FFFFFF"/>
                </a:highlight>
                <a:latin typeface="Helvetica Neue"/>
                <a:ea typeface="Helvetica Neue"/>
                <a:cs typeface="Helvetica Neue"/>
                <a:sym typeface="Helvetica Neue"/>
              </a:rPr>
              <a:t>Line charts use connected straight lines to display data. They are good for showing change over time on a continuous variable. They are often similar in purpose to bar charts, but visually simpler if there are many time points. An example of where we often see line charts used in the news is to visualize the stock market. (Plotting the various age groups here is not particularly meaningful since this data was only collected at one time point, but is used to illustrate this type of data visualization.)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e6edfa28e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e6edfa28e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e6edfa28e9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e6edfa28e9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e6edfa28e9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e6edfa28e9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50">
                <a:solidFill>
                  <a:srgbClr val="2C3E50"/>
                </a:solidFill>
                <a:latin typeface="Helvetica Neue"/>
                <a:ea typeface="Helvetica Neue"/>
                <a:cs typeface="Helvetica Neue"/>
                <a:sym typeface="Helvetica Neue"/>
              </a:rPr>
              <a:t>There is an art to picking the best data visualization that fits your data and the story you are telling. By nature, data visualizations are abstract representations of our data, with color, shape, and position representing the data points. This both hides the exact data itself, while also allowing us to highlight bigger picture ideas about the data, depending on what we choose to emphasize. When deciding on what type of data visualization to use, consider the following:</a:t>
            </a:r>
            <a:endParaRPr sz="1150">
              <a:solidFill>
                <a:srgbClr val="2C3E50"/>
              </a:solidFill>
              <a:latin typeface="Helvetica Neue"/>
              <a:ea typeface="Helvetica Neue"/>
              <a:cs typeface="Helvetica Neue"/>
              <a:sym typeface="Helvetica Neue"/>
            </a:endParaRPr>
          </a:p>
          <a:p>
            <a:pPr indent="0" lvl="0" marL="0" rtl="0" algn="l">
              <a:lnSpc>
                <a:spcPct val="115000"/>
              </a:lnSpc>
              <a:spcBef>
                <a:spcPts val="800"/>
              </a:spcBef>
              <a:spcAft>
                <a:spcPts val="0"/>
              </a:spcAft>
              <a:buNone/>
            </a:pPr>
            <a:r>
              <a:t/>
            </a:r>
            <a:endParaRPr sz="1150">
              <a:solidFill>
                <a:srgbClr val="2C3E50"/>
              </a:solidFill>
              <a:latin typeface="Helvetica Neue"/>
              <a:ea typeface="Helvetica Neue"/>
              <a:cs typeface="Helvetica Neue"/>
              <a:sym typeface="Helvetica Neue"/>
            </a:endParaRPr>
          </a:p>
          <a:p>
            <a:pPr indent="0" lvl="0" marL="0" rtl="0" algn="l">
              <a:lnSpc>
                <a:spcPct val="115000"/>
              </a:lnSpc>
              <a:spcBef>
                <a:spcPts val="800"/>
              </a:spcBef>
              <a:spcAft>
                <a:spcPts val="800"/>
              </a:spcAft>
              <a:buNone/>
            </a:pPr>
            <a:r>
              <a:rPr lang="en-GB" sz="1150">
                <a:solidFill>
                  <a:srgbClr val="2C3E50"/>
                </a:solidFill>
                <a:latin typeface="Helvetica Neue"/>
                <a:ea typeface="Helvetica Neue"/>
                <a:cs typeface="Helvetica Neue"/>
                <a:sym typeface="Helvetica Neue"/>
              </a:rPr>
              <a:t>Reference</a:t>
            </a:r>
            <a:r>
              <a:rPr lang="en-GB" sz="1150">
                <a:solidFill>
                  <a:srgbClr val="2C3E50"/>
                </a:solidFill>
                <a:latin typeface="Helvetica Neue"/>
                <a:ea typeface="Helvetica Neue"/>
                <a:cs typeface="Helvetica Neue"/>
                <a:sym typeface="Helvetica Neue"/>
              </a:rPr>
              <a:t> this link on webpage for more: </a:t>
            </a:r>
            <a:r>
              <a:rPr lang="en-GB" sz="1150">
                <a:solidFill>
                  <a:srgbClr val="2C3E50"/>
                </a:solidFill>
                <a:latin typeface="Helvetica Neue"/>
                <a:ea typeface="Helvetica Neue"/>
                <a:cs typeface="Helvetica Neue"/>
                <a:sym typeface="Helvetica Neue"/>
              </a:rPr>
              <a:t>It can be easy to get in the habit of using the same types of data visualization over and over again. Check out this website that gives many creative data visualization options (with R code!), categorized by goal: </a:t>
            </a:r>
            <a:r>
              <a:rPr lang="en-GB" sz="1150">
                <a:solidFill>
                  <a:srgbClr val="8CACD4"/>
                </a:solidFill>
                <a:uFill>
                  <a:noFill/>
                </a:uFill>
                <a:latin typeface="Helvetica Neue"/>
                <a:ea typeface="Helvetica Neue"/>
                <a:cs typeface="Helvetica Neue"/>
                <a:sym typeface="Helvetica Neue"/>
                <a:hlinkClick r:id="rId2">
                  <a:extLst>
                    <a:ext uri="{A12FA001-AC4F-418D-AE19-62706E023703}">
                      <ahyp:hlinkClr val="tx"/>
                    </a:ext>
                  </a:extLst>
                </a:hlinkClick>
              </a:rPr>
              <a:t>https://r-graph-gallery.com/</a:t>
            </a:r>
            <a:endParaRPr sz="1150">
              <a:solidFill>
                <a:srgbClr val="2C3E50"/>
              </a:solidFill>
              <a:latin typeface="Helvetica Neue"/>
              <a:ea typeface="Helvetica Neue"/>
              <a:cs typeface="Helvetica Neue"/>
              <a:sym typeface="Helvetica Neue"/>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e6edfa28e9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e6edfa28e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e642d3882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e642d3882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d95f7e108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d95f7e108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e6edfa28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e6edfa28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e6edfa28e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e6edfa28e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50">
                <a:solidFill>
                  <a:srgbClr val="2C3E50"/>
                </a:solidFill>
                <a:highlight>
                  <a:srgbClr val="FFFFFF"/>
                </a:highlight>
                <a:latin typeface="Helvetica Neue"/>
                <a:ea typeface="Helvetica Neue"/>
                <a:cs typeface="Helvetica Neue"/>
                <a:sym typeface="Helvetica Neue"/>
              </a:rPr>
              <a:t>Tables to collect and organize data are one of the most common and basic data visualizations. But don’t discount them! They can be efficient ways to convey a large amount of information about your data all at once.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e6edfa28e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e6edfa28e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50">
                <a:solidFill>
                  <a:srgbClr val="2C3E50"/>
                </a:solidFill>
                <a:highlight>
                  <a:srgbClr val="FFFFFF"/>
                </a:highlight>
                <a:latin typeface="Helvetica Neue"/>
                <a:ea typeface="Helvetica Neue"/>
                <a:cs typeface="Helvetica Neue"/>
                <a:sym typeface="Helvetica Neue"/>
              </a:rPr>
              <a:t>A classic pie chart is useful for representing parts that add up to a whole. This also allows for comparing group sizes. They are often used for demographic variables, with the whole representing the whole sample, or for representing money, with the whole representing a budget or total money spent/made. Be careful to use a pie chart only when it really adds to the story. For instance, if there are only two parts to the whole, a pie chart might not convey much more information. Conversely, if there are many groups, it can become difficult to really see all of them and compare them.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e6edfa28e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e6edfa28e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50">
                <a:solidFill>
                  <a:srgbClr val="2C3E50"/>
                </a:solidFill>
                <a:highlight>
                  <a:srgbClr val="FFFFFF"/>
                </a:highlight>
                <a:latin typeface="Helvetica Neue"/>
                <a:ea typeface="Helvetica Neue"/>
                <a:cs typeface="Helvetica Neue"/>
                <a:sym typeface="Helvetica Neue"/>
              </a:rPr>
              <a:t>Histograms display the distribution of one variable. The height of the bar represents how many times that value was represented in the data. This is typically what you view if you want to visually inspect if a variable is normally distributed.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e6edfa28e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e6edfa28e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50">
                <a:solidFill>
                  <a:srgbClr val="2C3E50"/>
                </a:solidFill>
                <a:highlight>
                  <a:srgbClr val="FFFFFF"/>
                </a:highlight>
                <a:latin typeface="Helvetica Neue"/>
                <a:ea typeface="Helvetica Neue"/>
                <a:cs typeface="Helvetica Neue"/>
                <a:sym typeface="Helvetica Neue"/>
              </a:rPr>
              <a:t>Box plots (also known as box and whisker plots) are good for understanding and comparing variance between groups. They typically depict the median and minimum/maximum of each group for a certain variable. The box portion represents the 1st and 3rd quartiles of the distribution. You can also show change over time with this type of plot.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e6edfa28e9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e6edfa28e9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50">
                <a:solidFill>
                  <a:srgbClr val="2C3E50"/>
                </a:solidFill>
                <a:highlight>
                  <a:srgbClr val="FFFFFF"/>
                </a:highlight>
                <a:latin typeface="Helvetica Neue"/>
                <a:ea typeface="Helvetica Neue"/>
                <a:cs typeface="Helvetica Neue"/>
                <a:sym typeface="Helvetica Neue"/>
              </a:rPr>
              <a:t>Bar charts are good for representing data from groups or categories, with the bars representing different categories. The bar height usually represent a mean, a count, or a percentage, by category. These can be useful for comparing groups or showing change over time.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hyperlink" Target="https://teachdatascience.com/tidyvers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GB" sz="4400">
                <a:solidFill>
                  <a:srgbClr val="3F4252"/>
                </a:solidFill>
              </a:rPr>
              <a:t>Data Visualization with GGplot2</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600">
                <a:solidFill>
                  <a:srgbClr val="3F4252"/>
                </a:solidFill>
              </a:rPr>
              <a:t>Types of visualizations - Scatter plots</a:t>
            </a:r>
            <a:endParaRPr/>
          </a:p>
        </p:txBody>
      </p:sp>
      <p:pic>
        <p:nvPicPr>
          <p:cNvPr id="110" name="Google Shape;110;p22"/>
          <p:cNvPicPr preferRelativeResize="0"/>
          <p:nvPr/>
        </p:nvPicPr>
        <p:blipFill>
          <a:blip r:embed="rId3">
            <a:alphaModFix/>
          </a:blip>
          <a:stretch>
            <a:fillRect/>
          </a:stretch>
        </p:blipFill>
        <p:spPr>
          <a:xfrm>
            <a:off x="1897313" y="1137375"/>
            <a:ext cx="5349365" cy="3820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600">
                <a:solidFill>
                  <a:srgbClr val="3F4252"/>
                </a:solidFill>
              </a:rPr>
              <a:t>Types of visualizations - Line charts</a:t>
            </a:r>
            <a:endParaRPr/>
          </a:p>
        </p:txBody>
      </p:sp>
      <p:pic>
        <p:nvPicPr>
          <p:cNvPr id="116" name="Google Shape;116;p23"/>
          <p:cNvPicPr preferRelativeResize="0"/>
          <p:nvPr/>
        </p:nvPicPr>
        <p:blipFill>
          <a:blip r:embed="rId3">
            <a:alphaModFix/>
          </a:blip>
          <a:stretch>
            <a:fillRect/>
          </a:stretch>
        </p:blipFill>
        <p:spPr>
          <a:xfrm>
            <a:off x="1897313" y="1181050"/>
            <a:ext cx="5349365" cy="3820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600">
                <a:solidFill>
                  <a:srgbClr val="3F4252"/>
                </a:solidFill>
              </a:rPr>
              <a:t>Types of visualizations</a:t>
            </a:r>
            <a:endParaRPr/>
          </a:p>
        </p:txBody>
      </p:sp>
      <p:sp>
        <p:nvSpPr>
          <p:cNvPr id="122" name="Google Shape;122;p24"/>
          <p:cNvSpPr txBox="1"/>
          <p:nvPr/>
        </p:nvSpPr>
        <p:spPr>
          <a:xfrm>
            <a:off x="311700" y="1152475"/>
            <a:ext cx="8520600" cy="36051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376">
              <a:latin typeface="Nunito"/>
              <a:ea typeface="Nunito"/>
              <a:cs typeface="Nunito"/>
              <a:sym typeface="Nunito"/>
            </a:endParaRPr>
          </a:p>
          <a:p>
            <a:pPr indent="0" lvl="0" marL="0" rtl="0" algn="l">
              <a:lnSpc>
                <a:spcPct val="150000"/>
              </a:lnSpc>
              <a:spcBef>
                <a:spcPts val="0"/>
              </a:spcBef>
              <a:spcAft>
                <a:spcPts val="0"/>
              </a:spcAft>
              <a:buNone/>
            </a:pPr>
            <a:r>
              <a:rPr b="1" lang="en-GB" sz="7376">
                <a:latin typeface="Nunito"/>
                <a:ea typeface="Nunito"/>
                <a:cs typeface="Nunito"/>
                <a:sym typeface="Nunito"/>
              </a:rPr>
              <a:t>And many more!</a:t>
            </a:r>
            <a:endParaRPr b="1" sz="7376">
              <a:latin typeface="Nunito"/>
              <a:ea typeface="Nunito"/>
              <a:cs typeface="Nunito"/>
              <a:sym typeface="Nunito"/>
            </a:endParaRPr>
          </a:p>
          <a:p>
            <a:pPr indent="-345693" lvl="0" marL="457200" rtl="0" algn="l">
              <a:lnSpc>
                <a:spcPct val="150000"/>
              </a:lnSpc>
              <a:spcBef>
                <a:spcPts val="0"/>
              </a:spcBef>
              <a:spcAft>
                <a:spcPts val="0"/>
              </a:spcAft>
              <a:buSzPct val="100000"/>
              <a:buFont typeface="Nunito"/>
              <a:buChar char="●"/>
            </a:pPr>
            <a:r>
              <a:rPr lang="en-GB" sz="7376">
                <a:latin typeface="Nunito"/>
                <a:ea typeface="Nunito"/>
                <a:cs typeface="Nunito"/>
                <a:sym typeface="Nunito"/>
              </a:rPr>
              <a:t>Heat Map</a:t>
            </a:r>
            <a:endParaRPr sz="7376">
              <a:latin typeface="Nunito"/>
              <a:ea typeface="Nunito"/>
              <a:cs typeface="Nunito"/>
              <a:sym typeface="Nunito"/>
            </a:endParaRPr>
          </a:p>
          <a:p>
            <a:pPr indent="-345693" lvl="0" marL="457200" rtl="0" algn="l">
              <a:lnSpc>
                <a:spcPct val="150000"/>
              </a:lnSpc>
              <a:spcBef>
                <a:spcPts val="0"/>
              </a:spcBef>
              <a:spcAft>
                <a:spcPts val="0"/>
              </a:spcAft>
              <a:buSzPct val="100000"/>
              <a:buFont typeface="Nunito"/>
              <a:buChar char="●"/>
            </a:pPr>
            <a:r>
              <a:rPr lang="en-GB" sz="7376">
                <a:latin typeface="Nunito"/>
                <a:ea typeface="Nunito"/>
                <a:cs typeface="Nunito"/>
                <a:sym typeface="Nunito"/>
              </a:rPr>
              <a:t>Stacked Bar or Stacked Area Chart</a:t>
            </a:r>
            <a:endParaRPr sz="7376">
              <a:latin typeface="Nunito"/>
              <a:ea typeface="Nunito"/>
              <a:cs typeface="Nunito"/>
              <a:sym typeface="Nunito"/>
            </a:endParaRPr>
          </a:p>
          <a:p>
            <a:pPr indent="-345693" lvl="0" marL="457200" rtl="0" algn="l">
              <a:lnSpc>
                <a:spcPct val="150000"/>
              </a:lnSpc>
              <a:spcBef>
                <a:spcPts val="0"/>
              </a:spcBef>
              <a:spcAft>
                <a:spcPts val="0"/>
              </a:spcAft>
              <a:buSzPct val="100000"/>
              <a:buFont typeface="Nunito"/>
              <a:buChar char="●"/>
            </a:pPr>
            <a:r>
              <a:rPr lang="en-GB" sz="7376">
                <a:latin typeface="Nunito"/>
                <a:ea typeface="Nunito"/>
                <a:cs typeface="Nunito"/>
                <a:sym typeface="Nunito"/>
              </a:rPr>
              <a:t>Violin Plot</a:t>
            </a:r>
            <a:endParaRPr sz="7376">
              <a:latin typeface="Nunito"/>
              <a:ea typeface="Nunito"/>
              <a:cs typeface="Nunito"/>
              <a:sym typeface="Nunito"/>
            </a:endParaRPr>
          </a:p>
          <a:p>
            <a:pPr indent="-345693" lvl="0" marL="457200" rtl="0" algn="l">
              <a:lnSpc>
                <a:spcPct val="150000"/>
              </a:lnSpc>
              <a:spcBef>
                <a:spcPts val="0"/>
              </a:spcBef>
              <a:spcAft>
                <a:spcPts val="0"/>
              </a:spcAft>
              <a:buSzPct val="100000"/>
              <a:buFont typeface="Nunito"/>
              <a:buChar char="●"/>
            </a:pPr>
            <a:r>
              <a:rPr lang="en-GB" sz="7376">
                <a:latin typeface="Nunito"/>
                <a:ea typeface="Nunito"/>
                <a:cs typeface="Nunito"/>
                <a:sym typeface="Nunito"/>
              </a:rPr>
              <a:t>Gantt Chart</a:t>
            </a:r>
            <a:endParaRPr sz="7376">
              <a:latin typeface="Nunito"/>
              <a:ea typeface="Nunito"/>
              <a:cs typeface="Nunito"/>
              <a:sym typeface="Nunito"/>
            </a:endParaRPr>
          </a:p>
          <a:p>
            <a:pPr indent="-345693" lvl="0" marL="457200" rtl="0" algn="l">
              <a:lnSpc>
                <a:spcPct val="150000"/>
              </a:lnSpc>
              <a:spcBef>
                <a:spcPts val="0"/>
              </a:spcBef>
              <a:spcAft>
                <a:spcPts val="0"/>
              </a:spcAft>
              <a:buSzPct val="100000"/>
              <a:buFont typeface="Nunito"/>
              <a:buChar char="●"/>
            </a:pPr>
            <a:r>
              <a:rPr lang="en-GB" sz="7376">
                <a:latin typeface="Nunito"/>
                <a:ea typeface="Nunito"/>
                <a:cs typeface="Nunito"/>
                <a:sym typeface="Nunito"/>
              </a:rPr>
              <a:t>Choropleth Map</a:t>
            </a:r>
            <a:endParaRPr sz="7376">
              <a:latin typeface="Nunito"/>
              <a:ea typeface="Nunito"/>
              <a:cs typeface="Nunito"/>
              <a:sym typeface="Nunito"/>
            </a:endParaRPr>
          </a:p>
          <a:p>
            <a:pPr indent="-345693" lvl="0" marL="457200" rtl="0" algn="l">
              <a:lnSpc>
                <a:spcPct val="150000"/>
              </a:lnSpc>
              <a:spcBef>
                <a:spcPts val="0"/>
              </a:spcBef>
              <a:spcAft>
                <a:spcPts val="0"/>
              </a:spcAft>
              <a:buSzPct val="100000"/>
              <a:buFont typeface="Nunito"/>
              <a:buChar char="●"/>
            </a:pPr>
            <a:r>
              <a:rPr lang="en-GB" sz="7376">
                <a:latin typeface="Nunito"/>
                <a:ea typeface="Nunito"/>
                <a:cs typeface="Nunito"/>
                <a:sym typeface="Nunito"/>
              </a:rPr>
              <a:t>…</a:t>
            </a:r>
            <a:endParaRPr sz="7376">
              <a:latin typeface="Nunito"/>
              <a:ea typeface="Nunito"/>
              <a:cs typeface="Nunito"/>
              <a:sym typeface="Nunito"/>
            </a:endParaRPr>
          </a:p>
          <a:p>
            <a:pPr indent="0" lvl="0" marL="0" rtl="0" algn="l">
              <a:lnSpc>
                <a:spcPct val="150000"/>
              </a:lnSpc>
              <a:spcBef>
                <a:spcPts val="0"/>
              </a:spcBef>
              <a:spcAft>
                <a:spcPts val="0"/>
              </a:spcAft>
              <a:buNone/>
            </a:pPr>
            <a:r>
              <a:t/>
            </a:r>
            <a:endParaRPr sz="7376">
              <a:latin typeface="Nunito"/>
              <a:ea typeface="Nunito"/>
              <a:cs typeface="Nunito"/>
              <a:sym typeface="Nunito"/>
            </a:endParaRPr>
          </a:p>
          <a:p>
            <a:pPr indent="0" lvl="0" marL="457200" rtl="0" algn="l">
              <a:lnSpc>
                <a:spcPct val="150000"/>
              </a:lnSpc>
              <a:spcBef>
                <a:spcPts val="0"/>
              </a:spcBef>
              <a:spcAft>
                <a:spcPts val="0"/>
              </a:spcAft>
              <a:buNone/>
            </a:pPr>
            <a:r>
              <a:t/>
            </a:r>
            <a:endParaRPr sz="7376">
              <a:latin typeface="Nunito"/>
              <a:ea typeface="Nunito"/>
              <a:cs typeface="Nunito"/>
              <a:sym typeface="Nunito"/>
            </a:endParaRPr>
          </a:p>
          <a:p>
            <a:pPr indent="0" lvl="0" marL="457200" rtl="0" algn="l">
              <a:lnSpc>
                <a:spcPct val="150000"/>
              </a:lnSpc>
              <a:spcBef>
                <a:spcPts val="0"/>
              </a:spcBef>
              <a:spcAft>
                <a:spcPts val="0"/>
              </a:spcAft>
              <a:buNone/>
            </a:pPr>
            <a:r>
              <a:t/>
            </a:r>
            <a:endParaRPr sz="7376">
              <a:latin typeface="Nunito"/>
              <a:ea typeface="Nunito"/>
              <a:cs typeface="Nunito"/>
              <a:sym typeface="Nunito"/>
            </a:endParaRPr>
          </a:p>
          <a:p>
            <a:pPr indent="0" lvl="0" marL="457200" rtl="0" algn="l">
              <a:lnSpc>
                <a:spcPct val="150000"/>
              </a:lnSpc>
              <a:spcBef>
                <a:spcPts val="0"/>
              </a:spcBef>
              <a:spcAft>
                <a:spcPts val="0"/>
              </a:spcAft>
              <a:buNone/>
            </a:pPr>
            <a:r>
              <a:t/>
            </a:r>
            <a:endParaRPr sz="7376">
              <a:latin typeface="Nunito"/>
              <a:ea typeface="Nunito"/>
              <a:cs typeface="Nunito"/>
              <a:sym typeface="Nunito"/>
            </a:endParaRPr>
          </a:p>
          <a:p>
            <a:pPr indent="0" lvl="0" marL="0" rtl="0" algn="l">
              <a:lnSpc>
                <a:spcPct val="150000"/>
              </a:lnSpc>
              <a:spcBef>
                <a:spcPts val="0"/>
              </a:spcBef>
              <a:spcAft>
                <a:spcPts val="0"/>
              </a:spcAft>
              <a:buNone/>
            </a:pPr>
            <a:r>
              <a:t/>
            </a:r>
            <a:endParaRPr b="1" sz="7376">
              <a:solidFill>
                <a:srgbClr val="000000"/>
              </a:solidFill>
              <a:latin typeface="Nunito"/>
              <a:ea typeface="Nunito"/>
              <a:cs typeface="Nunito"/>
              <a:sym typeface="Nunito"/>
            </a:endParaRPr>
          </a:p>
          <a:p>
            <a:pPr indent="0" lvl="0" marL="0" rtl="0" algn="l">
              <a:lnSpc>
                <a:spcPct val="150000"/>
              </a:lnSpc>
              <a:spcBef>
                <a:spcPts val="0"/>
              </a:spcBef>
              <a:spcAft>
                <a:spcPts val="0"/>
              </a:spcAft>
              <a:buNone/>
            </a:pPr>
            <a:r>
              <a:t/>
            </a:r>
            <a:endParaRPr b="1" sz="7376">
              <a:solidFill>
                <a:srgbClr val="000000"/>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rgbClr val="000000"/>
              </a:solidFill>
              <a:latin typeface="Nunito"/>
              <a:ea typeface="Nunito"/>
              <a:cs typeface="Nunito"/>
              <a:sym typeface="Nunito"/>
            </a:endParaRPr>
          </a:p>
          <a:p>
            <a:pPr indent="0" lvl="0" marL="457200" rtl="0" algn="l">
              <a:lnSpc>
                <a:spcPct val="150000"/>
              </a:lnSpc>
              <a:spcBef>
                <a:spcPts val="0"/>
              </a:spcBef>
              <a:spcAft>
                <a:spcPts val="0"/>
              </a:spcAft>
              <a:buNone/>
            </a:pPr>
            <a:r>
              <a:t/>
            </a:r>
            <a:endParaRPr b="1" sz="5776">
              <a:solidFill>
                <a:srgbClr val="000000"/>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rgbClr val="000000"/>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rgbClr val="000000"/>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rgbClr val="000000"/>
              </a:solidFill>
              <a:latin typeface="Nunito"/>
              <a:ea typeface="Nunito"/>
              <a:cs typeface="Nunito"/>
              <a:sym typeface="Nunito"/>
            </a:endParaRPr>
          </a:p>
          <a:p>
            <a:pPr indent="0" lvl="0" marL="0" rtl="0" algn="l">
              <a:lnSpc>
                <a:spcPct val="115000"/>
              </a:lnSpc>
              <a:spcBef>
                <a:spcPts val="0"/>
              </a:spcBef>
              <a:spcAft>
                <a:spcPts val="0"/>
              </a:spcAft>
              <a:buNone/>
            </a:pPr>
            <a:r>
              <a:t/>
            </a:r>
            <a:endParaRPr b="1" sz="5276">
              <a:solidFill>
                <a:srgbClr val="595959"/>
              </a:solidFill>
            </a:endParaRPr>
          </a:p>
          <a:p>
            <a:pPr indent="0" lvl="0" marL="914400" rtl="0" algn="l">
              <a:lnSpc>
                <a:spcPct val="115000"/>
              </a:lnSpc>
              <a:spcBef>
                <a:spcPts val="1200"/>
              </a:spcBef>
              <a:spcAft>
                <a:spcPts val="0"/>
              </a:spcAft>
              <a:buNone/>
            </a:pPr>
            <a:r>
              <a:t/>
            </a:r>
            <a:endParaRPr b="1" sz="1800">
              <a:solidFill>
                <a:srgbClr val="595959"/>
              </a:solidFill>
            </a:endParaRPr>
          </a:p>
          <a:p>
            <a:pPr indent="0" lvl="0" marL="0" rtl="0" algn="l">
              <a:lnSpc>
                <a:spcPct val="115000"/>
              </a:lnSpc>
              <a:spcBef>
                <a:spcPts val="1200"/>
              </a:spcBef>
              <a:spcAft>
                <a:spcPts val="1200"/>
              </a:spcAft>
              <a:buNone/>
            </a:pPr>
            <a:r>
              <a:t/>
            </a:r>
            <a:endParaRPr b="1" sz="1800">
              <a:solidFill>
                <a:srgbClr val="59595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600">
                <a:solidFill>
                  <a:srgbClr val="3F4252"/>
                </a:solidFill>
              </a:rPr>
              <a:t>What makes a good visualization?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600">
                <a:solidFill>
                  <a:srgbClr val="3F4252"/>
                </a:solidFill>
              </a:rPr>
              <a:t>What makes a good visualization?</a:t>
            </a:r>
            <a:endParaRPr/>
          </a:p>
        </p:txBody>
      </p:sp>
      <p:sp>
        <p:nvSpPr>
          <p:cNvPr id="133" name="Google Shape;133;p26"/>
          <p:cNvSpPr txBox="1"/>
          <p:nvPr/>
        </p:nvSpPr>
        <p:spPr>
          <a:xfrm>
            <a:off x="311700" y="1152475"/>
            <a:ext cx="8520600" cy="3605100"/>
          </a:xfrm>
          <a:prstGeom prst="rect">
            <a:avLst/>
          </a:prstGeom>
          <a:noFill/>
          <a:ln>
            <a:noFill/>
          </a:ln>
        </p:spPr>
        <p:txBody>
          <a:bodyPr anchorCtr="0" anchor="t" bIns="91425" lIns="91425" spcFirstLastPara="1" rIns="91425" wrap="square" tIns="91425">
            <a:normAutofit fontScale="25000" lnSpcReduction="20000"/>
          </a:bodyPr>
          <a:lstStyle/>
          <a:p>
            <a:pPr indent="-345693" lvl="0" marL="457200" rtl="0" algn="l">
              <a:lnSpc>
                <a:spcPct val="150000"/>
              </a:lnSpc>
              <a:spcBef>
                <a:spcPts val="0"/>
              </a:spcBef>
              <a:spcAft>
                <a:spcPts val="0"/>
              </a:spcAft>
              <a:buSzPct val="100000"/>
              <a:buFont typeface="Nunito"/>
              <a:buChar char="●"/>
            </a:pPr>
            <a:r>
              <a:rPr lang="en-GB" sz="7376">
                <a:latin typeface="Nunito"/>
                <a:ea typeface="Nunito"/>
                <a:cs typeface="Nunito"/>
                <a:sym typeface="Nunito"/>
              </a:rPr>
              <a:t>What question are you exploring with your data and how will it inform future analyses?</a:t>
            </a:r>
            <a:endParaRPr sz="7376">
              <a:latin typeface="Nunito"/>
              <a:ea typeface="Nunito"/>
              <a:cs typeface="Nunito"/>
              <a:sym typeface="Nunito"/>
            </a:endParaRPr>
          </a:p>
          <a:p>
            <a:pPr indent="-345693" lvl="0" marL="457200" rtl="0" algn="l">
              <a:lnSpc>
                <a:spcPct val="150000"/>
              </a:lnSpc>
              <a:spcBef>
                <a:spcPts val="0"/>
              </a:spcBef>
              <a:spcAft>
                <a:spcPts val="0"/>
              </a:spcAft>
              <a:buSzPct val="100000"/>
              <a:buFont typeface="Nunito"/>
              <a:buChar char="●"/>
            </a:pPr>
            <a:r>
              <a:rPr lang="en-GB" sz="7376">
                <a:latin typeface="Nunito"/>
                <a:ea typeface="Nunito"/>
                <a:cs typeface="Nunito"/>
                <a:sym typeface="Nunito"/>
              </a:rPr>
              <a:t>What is your data visualization adding to your science communication?</a:t>
            </a:r>
            <a:endParaRPr sz="7376">
              <a:latin typeface="Nunito"/>
              <a:ea typeface="Nunito"/>
              <a:cs typeface="Nunito"/>
              <a:sym typeface="Nunito"/>
            </a:endParaRPr>
          </a:p>
          <a:p>
            <a:pPr indent="-345693" lvl="0" marL="457200" rtl="0" algn="l">
              <a:lnSpc>
                <a:spcPct val="150000"/>
              </a:lnSpc>
              <a:spcBef>
                <a:spcPts val="0"/>
              </a:spcBef>
              <a:spcAft>
                <a:spcPts val="0"/>
              </a:spcAft>
              <a:buSzPct val="100000"/>
              <a:buFont typeface="Nunito"/>
              <a:buChar char="●"/>
            </a:pPr>
            <a:r>
              <a:rPr lang="en-GB" sz="7376">
                <a:latin typeface="Nunito"/>
                <a:ea typeface="Nunito"/>
                <a:cs typeface="Nunito"/>
                <a:sym typeface="Nunito"/>
              </a:rPr>
              <a:t>What take-away message are you conveying with the image?</a:t>
            </a:r>
            <a:endParaRPr sz="7376">
              <a:latin typeface="Nunito"/>
              <a:ea typeface="Nunito"/>
              <a:cs typeface="Nunito"/>
              <a:sym typeface="Nunito"/>
            </a:endParaRPr>
          </a:p>
          <a:p>
            <a:pPr indent="-345693" lvl="0" marL="457200" rtl="0" algn="l">
              <a:lnSpc>
                <a:spcPct val="150000"/>
              </a:lnSpc>
              <a:spcBef>
                <a:spcPts val="0"/>
              </a:spcBef>
              <a:spcAft>
                <a:spcPts val="0"/>
              </a:spcAft>
              <a:buSzPct val="100000"/>
              <a:buFont typeface="Nunito"/>
              <a:buChar char="●"/>
            </a:pPr>
            <a:r>
              <a:rPr lang="en-GB" sz="7376">
                <a:latin typeface="Nunito"/>
                <a:ea typeface="Nunito"/>
                <a:cs typeface="Nunito"/>
                <a:sym typeface="Nunito"/>
              </a:rPr>
              <a:t>What type of variables do you have? Continuous? Categorical? And what type of abstraction (e.g., color, shape) best suits that variable?</a:t>
            </a:r>
            <a:endParaRPr sz="7376">
              <a:latin typeface="Nunito"/>
              <a:ea typeface="Nunito"/>
              <a:cs typeface="Nunito"/>
              <a:sym typeface="Nunito"/>
            </a:endParaRPr>
          </a:p>
          <a:p>
            <a:pPr indent="-345693" lvl="0" marL="457200" rtl="0" algn="l">
              <a:lnSpc>
                <a:spcPct val="150000"/>
              </a:lnSpc>
              <a:spcBef>
                <a:spcPts val="0"/>
              </a:spcBef>
              <a:spcAft>
                <a:spcPts val="0"/>
              </a:spcAft>
              <a:buSzPct val="100000"/>
              <a:buFont typeface="Nunito"/>
              <a:buChar char="●"/>
            </a:pPr>
            <a:r>
              <a:rPr lang="en-GB" sz="7376">
                <a:latin typeface="Nunito"/>
                <a:ea typeface="Nunito"/>
                <a:cs typeface="Nunito"/>
                <a:sym typeface="Nunito"/>
              </a:rPr>
              <a:t>Are you comparing groups?</a:t>
            </a:r>
            <a:endParaRPr sz="7376">
              <a:latin typeface="Nunito"/>
              <a:ea typeface="Nunito"/>
              <a:cs typeface="Nunito"/>
              <a:sym typeface="Nunito"/>
            </a:endParaRPr>
          </a:p>
          <a:p>
            <a:pPr indent="-345693" lvl="0" marL="457200" rtl="0" algn="l">
              <a:lnSpc>
                <a:spcPct val="150000"/>
              </a:lnSpc>
              <a:spcBef>
                <a:spcPts val="0"/>
              </a:spcBef>
              <a:spcAft>
                <a:spcPts val="0"/>
              </a:spcAft>
              <a:buSzPct val="100000"/>
              <a:buFont typeface="Nunito"/>
              <a:buChar char="●"/>
            </a:pPr>
            <a:r>
              <a:rPr lang="en-GB" sz="7376">
                <a:latin typeface="Nunito"/>
                <a:ea typeface="Nunito"/>
                <a:cs typeface="Nunito"/>
                <a:sym typeface="Nunito"/>
              </a:rPr>
              <a:t>Are you showing change over time?</a:t>
            </a:r>
            <a:endParaRPr sz="7376">
              <a:latin typeface="Nunito"/>
              <a:ea typeface="Nunito"/>
              <a:cs typeface="Nunito"/>
              <a:sym typeface="Nunito"/>
            </a:endParaRPr>
          </a:p>
          <a:p>
            <a:pPr indent="-345693" lvl="0" marL="457200" rtl="0" algn="l">
              <a:lnSpc>
                <a:spcPct val="150000"/>
              </a:lnSpc>
              <a:spcBef>
                <a:spcPts val="0"/>
              </a:spcBef>
              <a:spcAft>
                <a:spcPts val="0"/>
              </a:spcAft>
              <a:buSzPct val="100000"/>
              <a:buFont typeface="Nunito"/>
              <a:buChar char="●"/>
            </a:pPr>
            <a:r>
              <a:rPr lang="en-GB" sz="7376">
                <a:latin typeface="Nunito"/>
                <a:ea typeface="Nunito"/>
                <a:cs typeface="Nunito"/>
                <a:sym typeface="Nunito"/>
              </a:rPr>
              <a:t>Are you visualizing a relationship between variables?</a:t>
            </a:r>
            <a:endParaRPr sz="7376">
              <a:latin typeface="Nunito"/>
              <a:ea typeface="Nunito"/>
              <a:cs typeface="Nunito"/>
              <a:sym typeface="Nunito"/>
            </a:endParaRPr>
          </a:p>
          <a:p>
            <a:pPr indent="0" lvl="0" marL="0" rtl="0" algn="l">
              <a:lnSpc>
                <a:spcPct val="150000"/>
              </a:lnSpc>
              <a:spcBef>
                <a:spcPts val="0"/>
              </a:spcBef>
              <a:spcAft>
                <a:spcPts val="0"/>
              </a:spcAft>
              <a:buNone/>
            </a:pPr>
            <a:r>
              <a:t/>
            </a:r>
            <a:endParaRPr sz="7376">
              <a:latin typeface="Nunito"/>
              <a:ea typeface="Nunito"/>
              <a:cs typeface="Nunito"/>
              <a:sym typeface="Nunito"/>
            </a:endParaRPr>
          </a:p>
          <a:p>
            <a:pPr indent="0" lvl="0" marL="0" rtl="0" algn="l">
              <a:lnSpc>
                <a:spcPct val="150000"/>
              </a:lnSpc>
              <a:spcBef>
                <a:spcPts val="0"/>
              </a:spcBef>
              <a:spcAft>
                <a:spcPts val="0"/>
              </a:spcAft>
              <a:buNone/>
            </a:pPr>
            <a:r>
              <a:t/>
            </a:r>
            <a:endParaRPr sz="7376">
              <a:latin typeface="Nunito"/>
              <a:ea typeface="Nunito"/>
              <a:cs typeface="Nunito"/>
              <a:sym typeface="Nunito"/>
            </a:endParaRPr>
          </a:p>
          <a:p>
            <a:pPr indent="0" lvl="0" marL="457200" rtl="0" algn="l">
              <a:lnSpc>
                <a:spcPct val="150000"/>
              </a:lnSpc>
              <a:spcBef>
                <a:spcPts val="0"/>
              </a:spcBef>
              <a:spcAft>
                <a:spcPts val="0"/>
              </a:spcAft>
              <a:buNone/>
            </a:pPr>
            <a:r>
              <a:t/>
            </a:r>
            <a:endParaRPr sz="7376">
              <a:latin typeface="Nunito"/>
              <a:ea typeface="Nunito"/>
              <a:cs typeface="Nunito"/>
              <a:sym typeface="Nunito"/>
            </a:endParaRPr>
          </a:p>
          <a:p>
            <a:pPr indent="0" lvl="0" marL="457200" rtl="0" algn="l">
              <a:lnSpc>
                <a:spcPct val="150000"/>
              </a:lnSpc>
              <a:spcBef>
                <a:spcPts val="0"/>
              </a:spcBef>
              <a:spcAft>
                <a:spcPts val="0"/>
              </a:spcAft>
              <a:buNone/>
            </a:pPr>
            <a:r>
              <a:t/>
            </a:r>
            <a:endParaRPr sz="7376">
              <a:latin typeface="Nunito"/>
              <a:ea typeface="Nunito"/>
              <a:cs typeface="Nunito"/>
              <a:sym typeface="Nunito"/>
            </a:endParaRPr>
          </a:p>
          <a:p>
            <a:pPr indent="0" lvl="0" marL="457200" rtl="0" algn="l">
              <a:lnSpc>
                <a:spcPct val="150000"/>
              </a:lnSpc>
              <a:spcBef>
                <a:spcPts val="0"/>
              </a:spcBef>
              <a:spcAft>
                <a:spcPts val="0"/>
              </a:spcAft>
              <a:buNone/>
            </a:pPr>
            <a:r>
              <a:t/>
            </a:r>
            <a:endParaRPr sz="7376">
              <a:latin typeface="Nunito"/>
              <a:ea typeface="Nunito"/>
              <a:cs typeface="Nunito"/>
              <a:sym typeface="Nunito"/>
            </a:endParaRPr>
          </a:p>
          <a:p>
            <a:pPr indent="0" lvl="0" marL="0" rtl="0" algn="l">
              <a:lnSpc>
                <a:spcPct val="150000"/>
              </a:lnSpc>
              <a:spcBef>
                <a:spcPts val="0"/>
              </a:spcBef>
              <a:spcAft>
                <a:spcPts val="0"/>
              </a:spcAft>
              <a:buNone/>
            </a:pPr>
            <a:r>
              <a:t/>
            </a:r>
            <a:endParaRPr b="1" sz="7376">
              <a:solidFill>
                <a:srgbClr val="000000"/>
              </a:solidFill>
              <a:latin typeface="Nunito"/>
              <a:ea typeface="Nunito"/>
              <a:cs typeface="Nunito"/>
              <a:sym typeface="Nunito"/>
            </a:endParaRPr>
          </a:p>
          <a:p>
            <a:pPr indent="0" lvl="0" marL="0" rtl="0" algn="l">
              <a:lnSpc>
                <a:spcPct val="150000"/>
              </a:lnSpc>
              <a:spcBef>
                <a:spcPts val="0"/>
              </a:spcBef>
              <a:spcAft>
                <a:spcPts val="0"/>
              </a:spcAft>
              <a:buNone/>
            </a:pPr>
            <a:r>
              <a:t/>
            </a:r>
            <a:endParaRPr b="1" sz="7376">
              <a:solidFill>
                <a:srgbClr val="000000"/>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rgbClr val="000000"/>
              </a:solidFill>
              <a:latin typeface="Nunito"/>
              <a:ea typeface="Nunito"/>
              <a:cs typeface="Nunito"/>
              <a:sym typeface="Nunito"/>
            </a:endParaRPr>
          </a:p>
          <a:p>
            <a:pPr indent="0" lvl="0" marL="457200" rtl="0" algn="l">
              <a:lnSpc>
                <a:spcPct val="150000"/>
              </a:lnSpc>
              <a:spcBef>
                <a:spcPts val="0"/>
              </a:spcBef>
              <a:spcAft>
                <a:spcPts val="0"/>
              </a:spcAft>
              <a:buNone/>
            </a:pPr>
            <a:r>
              <a:t/>
            </a:r>
            <a:endParaRPr b="1" sz="5776">
              <a:solidFill>
                <a:srgbClr val="000000"/>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rgbClr val="000000"/>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rgbClr val="000000"/>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rgbClr val="000000"/>
              </a:solidFill>
              <a:latin typeface="Nunito"/>
              <a:ea typeface="Nunito"/>
              <a:cs typeface="Nunito"/>
              <a:sym typeface="Nunito"/>
            </a:endParaRPr>
          </a:p>
          <a:p>
            <a:pPr indent="0" lvl="0" marL="0" rtl="0" algn="l">
              <a:lnSpc>
                <a:spcPct val="115000"/>
              </a:lnSpc>
              <a:spcBef>
                <a:spcPts val="0"/>
              </a:spcBef>
              <a:spcAft>
                <a:spcPts val="0"/>
              </a:spcAft>
              <a:buNone/>
            </a:pPr>
            <a:r>
              <a:t/>
            </a:r>
            <a:endParaRPr b="1" sz="5276">
              <a:solidFill>
                <a:srgbClr val="595959"/>
              </a:solidFill>
            </a:endParaRPr>
          </a:p>
          <a:p>
            <a:pPr indent="0" lvl="0" marL="914400" rtl="0" algn="l">
              <a:lnSpc>
                <a:spcPct val="115000"/>
              </a:lnSpc>
              <a:spcBef>
                <a:spcPts val="1200"/>
              </a:spcBef>
              <a:spcAft>
                <a:spcPts val="0"/>
              </a:spcAft>
              <a:buNone/>
            </a:pPr>
            <a:r>
              <a:t/>
            </a:r>
            <a:endParaRPr b="1" sz="1800">
              <a:solidFill>
                <a:srgbClr val="595959"/>
              </a:solidFill>
            </a:endParaRPr>
          </a:p>
          <a:p>
            <a:pPr indent="0" lvl="0" marL="0" rtl="0" algn="l">
              <a:lnSpc>
                <a:spcPct val="115000"/>
              </a:lnSpc>
              <a:spcBef>
                <a:spcPts val="1200"/>
              </a:spcBef>
              <a:spcAft>
                <a:spcPts val="1200"/>
              </a:spcAft>
              <a:buNone/>
            </a:pPr>
            <a:r>
              <a:t/>
            </a:r>
            <a:endParaRPr b="1" sz="1800">
              <a:solidFill>
                <a:srgbClr val="59595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600">
                <a:solidFill>
                  <a:srgbClr val="3F4252"/>
                </a:solidFill>
              </a:rPr>
              <a:t>Let’s jump into 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600">
                <a:solidFill>
                  <a:srgbClr val="3F4252"/>
                </a:solidFill>
              </a:rPr>
              <a:t>Lesson objectives</a:t>
            </a:r>
            <a:endParaRPr/>
          </a:p>
        </p:txBody>
      </p:sp>
      <p:sp>
        <p:nvSpPr>
          <p:cNvPr id="61" name="Google Shape;61;p14"/>
          <p:cNvSpPr txBox="1"/>
          <p:nvPr>
            <p:ph idx="1" type="body"/>
          </p:nvPr>
        </p:nvSpPr>
        <p:spPr>
          <a:xfrm>
            <a:off x="31170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rPr b="1" lang="en-GB" sz="7376">
                <a:solidFill>
                  <a:schemeClr val="dk1"/>
                </a:solidFill>
                <a:latin typeface="Nunito"/>
                <a:ea typeface="Nunito"/>
                <a:cs typeface="Nunito"/>
                <a:sym typeface="Nunito"/>
              </a:rPr>
              <a:t>By the end of this session, you’ll be able to:</a:t>
            </a:r>
            <a:endParaRPr b="1" sz="73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7376">
              <a:solidFill>
                <a:schemeClr val="dk1"/>
              </a:solidFill>
              <a:latin typeface="Nunito"/>
              <a:ea typeface="Nunito"/>
              <a:cs typeface="Nunito"/>
              <a:sym typeface="Nunito"/>
            </a:endParaRPr>
          </a:p>
          <a:p>
            <a:pPr indent="-345693" lvl="0" marL="457200" rtl="0" algn="l">
              <a:lnSpc>
                <a:spcPct val="150000"/>
              </a:lnSpc>
              <a:spcBef>
                <a:spcPts val="0"/>
              </a:spcBef>
              <a:spcAft>
                <a:spcPts val="0"/>
              </a:spcAft>
              <a:buClr>
                <a:schemeClr val="dk1"/>
              </a:buClr>
              <a:buSzPct val="100000"/>
              <a:buFont typeface="Nunito"/>
              <a:buChar char="●"/>
            </a:pPr>
            <a:r>
              <a:rPr lang="en-GB" sz="7376">
                <a:solidFill>
                  <a:schemeClr val="dk1"/>
                </a:solidFill>
                <a:latin typeface="Nunito"/>
                <a:ea typeface="Nunito"/>
                <a:cs typeface="Nunito"/>
                <a:sym typeface="Nunito"/>
              </a:rPr>
              <a:t>Locate data visualization within the data science workflow</a:t>
            </a:r>
            <a:endParaRPr sz="7376">
              <a:solidFill>
                <a:schemeClr val="dk1"/>
              </a:solidFill>
              <a:latin typeface="Nunito"/>
              <a:ea typeface="Nunito"/>
              <a:cs typeface="Nunito"/>
              <a:sym typeface="Nunito"/>
            </a:endParaRPr>
          </a:p>
          <a:p>
            <a:pPr indent="-345693" lvl="0" marL="457200" rtl="0" algn="l">
              <a:lnSpc>
                <a:spcPct val="150000"/>
              </a:lnSpc>
              <a:spcBef>
                <a:spcPts val="0"/>
              </a:spcBef>
              <a:spcAft>
                <a:spcPts val="0"/>
              </a:spcAft>
              <a:buClr>
                <a:schemeClr val="dk1"/>
              </a:buClr>
              <a:buSzPct val="100000"/>
              <a:buFont typeface="Nunito"/>
              <a:buChar char="●"/>
            </a:pPr>
            <a:r>
              <a:rPr lang="en-GB" sz="7376">
                <a:solidFill>
                  <a:schemeClr val="dk1"/>
                </a:solidFill>
                <a:latin typeface="Nunito"/>
                <a:ea typeface="Nunito"/>
                <a:cs typeface="Nunito"/>
                <a:sym typeface="Nunito"/>
              </a:rPr>
              <a:t>Use the grammar of `ggpplot2` to create visualizations in R</a:t>
            </a:r>
            <a:endParaRPr sz="7376">
              <a:solidFill>
                <a:schemeClr val="dk1"/>
              </a:solidFill>
              <a:latin typeface="Nunito"/>
              <a:ea typeface="Nunito"/>
              <a:cs typeface="Nunito"/>
              <a:sym typeface="Nunito"/>
            </a:endParaRPr>
          </a:p>
          <a:p>
            <a:pPr indent="-345693" lvl="0" marL="457200" rtl="0" algn="l">
              <a:lnSpc>
                <a:spcPct val="150000"/>
              </a:lnSpc>
              <a:spcBef>
                <a:spcPts val="0"/>
              </a:spcBef>
              <a:spcAft>
                <a:spcPts val="0"/>
              </a:spcAft>
              <a:buClr>
                <a:schemeClr val="dk1"/>
              </a:buClr>
              <a:buSzPct val="100000"/>
              <a:buFont typeface="Nunito"/>
              <a:buChar char="●"/>
            </a:pPr>
            <a:r>
              <a:rPr lang="en-GB" sz="7376">
                <a:solidFill>
                  <a:schemeClr val="dk1"/>
                </a:solidFill>
                <a:latin typeface="Nunito"/>
                <a:ea typeface="Nunito"/>
                <a:cs typeface="Nunito"/>
                <a:sym typeface="Nunito"/>
              </a:rPr>
              <a:t>Make four different plots using `ggpplot2`to visualize an example dataset</a:t>
            </a:r>
            <a:endParaRPr sz="73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376">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7376">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7376">
              <a:solidFill>
                <a:schemeClr val="dk1"/>
              </a:solidFill>
              <a:latin typeface="Nunito"/>
              <a:ea typeface="Nunito"/>
              <a:cs typeface="Nunito"/>
              <a:sym typeface="Nunito"/>
            </a:endParaRPr>
          </a:p>
          <a:p>
            <a:pPr indent="0" lvl="0" marL="91440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600">
                <a:solidFill>
                  <a:srgbClr val="3F4252"/>
                </a:solidFill>
              </a:rPr>
              <a:t>Data visualizations</a:t>
            </a:r>
            <a:endParaRPr/>
          </a:p>
        </p:txBody>
      </p:sp>
      <p:sp>
        <p:nvSpPr>
          <p:cNvPr id="67" name="Google Shape;67;p15"/>
          <p:cNvSpPr txBox="1"/>
          <p:nvPr/>
        </p:nvSpPr>
        <p:spPr>
          <a:xfrm>
            <a:off x="311700" y="1152475"/>
            <a:ext cx="8520600" cy="36051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376">
              <a:latin typeface="Nunito"/>
              <a:ea typeface="Nunito"/>
              <a:cs typeface="Nunito"/>
              <a:sym typeface="Nunito"/>
            </a:endParaRPr>
          </a:p>
          <a:p>
            <a:pPr indent="0" lvl="0" marL="0" rtl="0" algn="l">
              <a:lnSpc>
                <a:spcPct val="150000"/>
              </a:lnSpc>
              <a:spcBef>
                <a:spcPts val="0"/>
              </a:spcBef>
              <a:spcAft>
                <a:spcPts val="0"/>
              </a:spcAft>
              <a:buNone/>
            </a:pPr>
            <a:r>
              <a:rPr lang="en-GB" sz="7376">
                <a:latin typeface="Nunito"/>
                <a:ea typeface="Nunito"/>
                <a:cs typeface="Nunito"/>
                <a:sym typeface="Nunito"/>
              </a:rPr>
              <a:t>Data visualization is an important part of exploring, understanding and sharing data. Looking at data in a graphical format is a critical part of the data science workflow.</a:t>
            </a:r>
            <a:endParaRPr sz="7376">
              <a:latin typeface="Nunito"/>
              <a:ea typeface="Nunito"/>
              <a:cs typeface="Nunito"/>
              <a:sym typeface="Nunito"/>
            </a:endParaRPr>
          </a:p>
          <a:p>
            <a:pPr indent="0" lvl="0" marL="457200" rtl="0" algn="l">
              <a:lnSpc>
                <a:spcPct val="150000"/>
              </a:lnSpc>
              <a:spcBef>
                <a:spcPts val="0"/>
              </a:spcBef>
              <a:spcAft>
                <a:spcPts val="0"/>
              </a:spcAft>
              <a:buNone/>
            </a:pPr>
            <a:r>
              <a:t/>
            </a:r>
            <a:endParaRPr sz="7376">
              <a:latin typeface="Nunito"/>
              <a:ea typeface="Nunito"/>
              <a:cs typeface="Nunito"/>
              <a:sym typeface="Nunito"/>
            </a:endParaRPr>
          </a:p>
          <a:p>
            <a:pPr indent="0" lvl="0" marL="457200" rtl="0" algn="l">
              <a:lnSpc>
                <a:spcPct val="150000"/>
              </a:lnSpc>
              <a:spcBef>
                <a:spcPts val="0"/>
              </a:spcBef>
              <a:spcAft>
                <a:spcPts val="0"/>
              </a:spcAft>
              <a:buNone/>
            </a:pPr>
            <a:r>
              <a:t/>
            </a:r>
            <a:endParaRPr sz="7376">
              <a:latin typeface="Nunito"/>
              <a:ea typeface="Nunito"/>
              <a:cs typeface="Nunito"/>
              <a:sym typeface="Nunito"/>
            </a:endParaRPr>
          </a:p>
          <a:p>
            <a:pPr indent="0" lvl="0" marL="457200" rtl="0" algn="l">
              <a:lnSpc>
                <a:spcPct val="150000"/>
              </a:lnSpc>
              <a:spcBef>
                <a:spcPts val="0"/>
              </a:spcBef>
              <a:spcAft>
                <a:spcPts val="0"/>
              </a:spcAft>
              <a:buNone/>
            </a:pPr>
            <a:r>
              <a:t/>
            </a:r>
            <a:endParaRPr sz="7376">
              <a:latin typeface="Nunito"/>
              <a:ea typeface="Nunito"/>
              <a:cs typeface="Nunito"/>
              <a:sym typeface="Nunito"/>
            </a:endParaRPr>
          </a:p>
          <a:p>
            <a:pPr indent="0" lvl="0" marL="0" rtl="0" algn="l">
              <a:lnSpc>
                <a:spcPct val="150000"/>
              </a:lnSpc>
              <a:spcBef>
                <a:spcPts val="0"/>
              </a:spcBef>
              <a:spcAft>
                <a:spcPts val="0"/>
              </a:spcAft>
              <a:buNone/>
            </a:pPr>
            <a:r>
              <a:t/>
            </a:r>
            <a:endParaRPr b="1" sz="7376">
              <a:solidFill>
                <a:srgbClr val="000000"/>
              </a:solidFill>
              <a:latin typeface="Nunito"/>
              <a:ea typeface="Nunito"/>
              <a:cs typeface="Nunito"/>
              <a:sym typeface="Nunito"/>
            </a:endParaRPr>
          </a:p>
          <a:p>
            <a:pPr indent="0" lvl="0" marL="0" rtl="0" algn="l">
              <a:lnSpc>
                <a:spcPct val="150000"/>
              </a:lnSpc>
              <a:spcBef>
                <a:spcPts val="0"/>
              </a:spcBef>
              <a:spcAft>
                <a:spcPts val="0"/>
              </a:spcAft>
              <a:buNone/>
            </a:pPr>
            <a:r>
              <a:t/>
            </a:r>
            <a:endParaRPr b="1" sz="7376">
              <a:solidFill>
                <a:srgbClr val="000000"/>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rgbClr val="000000"/>
              </a:solidFill>
              <a:latin typeface="Nunito"/>
              <a:ea typeface="Nunito"/>
              <a:cs typeface="Nunito"/>
              <a:sym typeface="Nunito"/>
            </a:endParaRPr>
          </a:p>
          <a:p>
            <a:pPr indent="0" lvl="0" marL="457200" rtl="0" algn="l">
              <a:lnSpc>
                <a:spcPct val="150000"/>
              </a:lnSpc>
              <a:spcBef>
                <a:spcPts val="0"/>
              </a:spcBef>
              <a:spcAft>
                <a:spcPts val="0"/>
              </a:spcAft>
              <a:buNone/>
            </a:pPr>
            <a:r>
              <a:t/>
            </a:r>
            <a:endParaRPr b="1" sz="5776">
              <a:solidFill>
                <a:srgbClr val="000000"/>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rgbClr val="000000"/>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rgbClr val="000000"/>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rgbClr val="000000"/>
              </a:solidFill>
              <a:latin typeface="Nunito"/>
              <a:ea typeface="Nunito"/>
              <a:cs typeface="Nunito"/>
              <a:sym typeface="Nunito"/>
            </a:endParaRPr>
          </a:p>
          <a:p>
            <a:pPr indent="0" lvl="0" marL="0" rtl="0" algn="l">
              <a:lnSpc>
                <a:spcPct val="115000"/>
              </a:lnSpc>
              <a:spcBef>
                <a:spcPts val="0"/>
              </a:spcBef>
              <a:spcAft>
                <a:spcPts val="0"/>
              </a:spcAft>
              <a:buNone/>
            </a:pPr>
            <a:r>
              <a:t/>
            </a:r>
            <a:endParaRPr b="1" sz="5276">
              <a:solidFill>
                <a:srgbClr val="595959"/>
              </a:solidFill>
            </a:endParaRPr>
          </a:p>
          <a:p>
            <a:pPr indent="0" lvl="0" marL="914400" rtl="0" algn="l">
              <a:lnSpc>
                <a:spcPct val="115000"/>
              </a:lnSpc>
              <a:spcBef>
                <a:spcPts val="1200"/>
              </a:spcBef>
              <a:spcAft>
                <a:spcPts val="0"/>
              </a:spcAft>
              <a:buNone/>
            </a:pPr>
            <a:r>
              <a:t/>
            </a:r>
            <a:endParaRPr b="1" sz="1800">
              <a:solidFill>
                <a:srgbClr val="595959"/>
              </a:solidFill>
            </a:endParaRPr>
          </a:p>
          <a:p>
            <a:pPr indent="0" lvl="0" marL="0" rtl="0" algn="l">
              <a:lnSpc>
                <a:spcPct val="115000"/>
              </a:lnSpc>
              <a:spcBef>
                <a:spcPts val="1200"/>
              </a:spcBef>
              <a:spcAft>
                <a:spcPts val="1200"/>
              </a:spcAft>
              <a:buNone/>
            </a:pPr>
            <a:r>
              <a:t/>
            </a:r>
            <a:endParaRPr b="1" sz="1800">
              <a:solidFill>
                <a:srgbClr val="59595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600">
                <a:solidFill>
                  <a:srgbClr val="3F4252"/>
                </a:solidFill>
              </a:rPr>
              <a:t>Data visualizations</a:t>
            </a:r>
            <a:endParaRPr/>
          </a:p>
        </p:txBody>
      </p:sp>
      <p:pic>
        <p:nvPicPr>
          <p:cNvPr id="73" name="Google Shape;73;p16"/>
          <p:cNvPicPr preferRelativeResize="0"/>
          <p:nvPr/>
        </p:nvPicPr>
        <p:blipFill>
          <a:blip r:embed="rId3">
            <a:alphaModFix/>
          </a:blip>
          <a:stretch>
            <a:fillRect/>
          </a:stretch>
        </p:blipFill>
        <p:spPr>
          <a:xfrm>
            <a:off x="1357800" y="1402500"/>
            <a:ext cx="6428399" cy="3475675"/>
          </a:xfrm>
          <a:prstGeom prst="rect">
            <a:avLst/>
          </a:prstGeom>
          <a:noFill/>
          <a:ln>
            <a:noFill/>
          </a:ln>
        </p:spPr>
      </p:pic>
      <p:sp>
        <p:nvSpPr>
          <p:cNvPr id="74" name="Google Shape;74;p16"/>
          <p:cNvSpPr txBox="1"/>
          <p:nvPr/>
        </p:nvSpPr>
        <p:spPr>
          <a:xfrm>
            <a:off x="7556125" y="4455650"/>
            <a:ext cx="1276200" cy="4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u="sng">
                <a:solidFill>
                  <a:schemeClr val="hlink"/>
                </a:solidFill>
                <a:hlinkClick r:id="rId4"/>
              </a:rPr>
              <a:t>source</a:t>
            </a:r>
            <a:endParaRPr sz="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600">
                <a:solidFill>
                  <a:srgbClr val="3F4252"/>
                </a:solidFill>
              </a:rPr>
              <a:t>Types of visualizations - Tables</a:t>
            </a:r>
            <a:endParaRPr/>
          </a:p>
        </p:txBody>
      </p:sp>
      <p:pic>
        <p:nvPicPr>
          <p:cNvPr id="80" name="Google Shape;80;p17"/>
          <p:cNvPicPr preferRelativeResize="0"/>
          <p:nvPr/>
        </p:nvPicPr>
        <p:blipFill>
          <a:blip r:embed="rId3">
            <a:alphaModFix/>
          </a:blip>
          <a:stretch>
            <a:fillRect/>
          </a:stretch>
        </p:blipFill>
        <p:spPr>
          <a:xfrm>
            <a:off x="1296688" y="1673200"/>
            <a:ext cx="6550626" cy="2679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600">
                <a:solidFill>
                  <a:srgbClr val="3F4252"/>
                </a:solidFill>
              </a:rPr>
              <a:t>Types of visualizations - Pie charts</a:t>
            </a:r>
            <a:endParaRPr/>
          </a:p>
        </p:txBody>
      </p:sp>
      <p:pic>
        <p:nvPicPr>
          <p:cNvPr id="86" name="Google Shape;86;p18"/>
          <p:cNvPicPr preferRelativeResize="0"/>
          <p:nvPr/>
        </p:nvPicPr>
        <p:blipFill>
          <a:blip r:embed="rId3">
            <a:alphaModFix/>
          </a:blip>
          <a:stretch>
            <a:fillRect/>
          </a:stretch>
        </p:blipFill>
        <p:spPr>
          <a:xfrm>
            <a:off x="1918813" y="1139325"/>
            <a:ext cx="5306367" cy="382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600">
                <a:solidFill>
                  <a:srgbClr val="3F4252"/>
                </a:solidFill>
              </a:rPr>
              <a:t>Types of visualizations - Histograms</a:t>
            </a:r>
            <a:endParaRPr/>
          </a:p>
        </p:txBody>
      </p:sp>
      <p:pic>
        <p:nvPicPr>
          <p:cNvPr id="92" name="Google Shape;92;p19"/>
          <p:cNvPicPr preferRelativeResize="0"/>
          <p:nvPr/>
        </p:nvPicPr>
        <p:blipFill>
          <a:blip r:embed="rId3">
            <a:alphaModFix/>
          </a:blip>
          <a:stretch>
            <a:fillRect/>
          </a:stretch>
        </p:blipFill>
        <p:spPr>
          <a:xfrm>
            <a:off x="1897313" y="1170125"/>
            <a:ext cx="5349365" cy="382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600">
                <a:solidFill>
                  <a:srgbClr val="3F4252"/>
                </a:solidFill>
              </a:rPr>
              <a:t>Types of visualizations - Box plots</a:t>
            </a:r>
            <a:endParaRPr/>
          </a:p>
        </p:txBody>
      </p:sp>
      <p:pic>
        <p:nvPicPr>
          <p:cNvPr id="98" name="Google Shape;98;p20"/>
          <p:cNvPicPr preferRelativeResize="0"/>
          <p:nvPr/>
        </p:nvPicPr>
        <p:blipFill>
          <a:blip r:embed="rId3">
            <a:alphaModFix/>
          </a:blip>
          <a:stretch>
            <a:fillRect/>
          </a:stretch>
        </p:blipFill>
        <p:spPr>
          <a:xfrm>
            <a:off x="1897313" y="1082750"/>
            <a:ext cx="5349365" cy="3820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600">
                <a:solidFill>
                  <a:srgbClr val="3F4252"/>
                </a:solidFill>
              </a:rPr>
              <a:t>Types of visualizations - Bar charts</a:t>
            </a:r>
            <a:endParaRPr/>
          </a:p>
        </p:txBody>
      </p:sp>
      <p:pic>
        <p:nvPicPr>
          <p:cNvPr id="104" name="Google Shape;104;p21"/>
          <p:cNvPicPr preferRelativeResize="0"/>
          <p:nvPr/>
        </p:nvPicPr>
        <p:blipFill>
          <a:blip r:embed="rId3">
            <a:alphaModFix/>
          </a:blip>
          <a:stretch>
            <a:fillRect/>
          </a:stretch>
        </p:blipFill>
        <p:spPr>
          <a:xfrm>
            <a:off x="1897313" y="1213800"/>
            <a:ext cx="5349365" cy="3820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